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 id="2147483686" r:id="rId2"/>
    <p:sldMasterId id="2147483817" r:id="rId3"/>
    <p:sldMasterId id="2147483825" r:id="rId4"/>
  </p:sldMasterIdLst>
  <p:notesMasterIdLst>
    <p:notesMasterId r:id="rId16"/>
  </p:notesMasterIdLst>
  <p:handoutMasterIdLst>
    <p:handoutMasterId r:id="rId17"/>
  </p:handoutMasterIdLst>
  <p:sldIdLst>
    <p:sldId id="399" r:id="rId5"/>
    <p:sldId id="1720" r:id="rId6"/>
    <p:sldId id="402" r:id="rId7"/>
    <p:sldId id="403" r:id="rId8"/>
    <p:sldId id="424" r:id="rId9"/>
    <p:sldId id="406" r:id="rId10"/>
    <p:sldId id="426" r:id="rId11"/>
    <p:sldId id="405" r:id="rId12"/>
    <p:sldId id="408" r:id="rId13"/>
    <p:sldId id="420" r:id="rId14"/>
    <p:sldId id="423" r:id="rId15"/>
  </p:sldIdLst>
  <p:sldSz cx="12192000" cy="6858000"/>
  <p:notesSz cx="6858000" cy="9144000"/>
  <p:embeddedFontLst>
    <p:embeddedFont>
      <p:font typeface="ＭＳ Ｐゴシック" panose="020B0600070205080204" pitchFamily="34" charset="-128"/>
      <p:regular r:id="rId18"/>
    </p:embeddedFont>
    <p:embeddedFont>
      <p:font typeface="Calibri" panose="020F0502020204030204" pitchFamily="34" charset="0"/>
      <p:regular r:id="rId19"/>
      <p:bold r:id="rId20"/>
      <p:italic r:id="rId21"/>
      <p:boldItalic r:id="rId22"/>
    </p:embeddedFont>
    <p:embeddedFont>
      <p:font typeface="HP Simplified" panose="020B0604020202020204" charset="0"/>
      <p:regular r:id="rId23"/>
      <p:bold r:id="rId24"/>
      <p:italic r:id="rId25"/>
      <p:boldItalic r:id="rId26"/>
    </p:embeddedFont>
  </p:embeddedFontLst>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4" orient="horz" pos="3840">
          <p15:clr>
            <a:srgbClr val="A4A3A4"/>
          </p15:clr>
        </p15:guide>
        <p15:guide id="5" pos="3840">
          <p15:clr>
            <a:srgbClr val="A4A3A4"/>
          </p15:clr>
        </p15:guide>
        <p15:guide id="6" pos="384">
          <p15:clr>
            <a:srgbClr val="A4A3A4"/>
          </p15:clr>
        </p15:guide>
        <p15:guide id="7" pos="7296">
          <p15:clr>
            <a:srgbClr val="A4A3A4"/>
          </p15:clr>
        </p15:guide>
        <p15:guide id="8" orient="horz" pos="96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15" autoAdjust="0"/>
    <p:restoredTop sz="88863" autoAdjust="0"/>
  </p:normalViewPr>
  <p:slideViewPr>
    <p:cSldViewPr>
      <p:cViewPr varScale="1">
        <p:scale>
          <a:sx n="126" d="100"/>
          <a:sy n="126" d="100"/>
        </p:scale>
        <p:origin x="156" y="654"/>
      </p:cViewPr>
      <p:guideLst>
        <p:guide orient="horz" pos="2160"/>
        <p:guide orient="horz" pos="3840"/>
        <p:guide pos="3840"/>
        <p:guide pos="384"/>
        <p:guide pos="7296"/>
        <p:guide orient="horz" pos="960"/>
      </p:guideLst>
    </p:cSldViewPr>
  </p:slideViewPr>
  <p:notesTextViewPr>
    <p:cViewPr>
      <p:scale>
        <a:sx n="1" d="1"/>
        <a:sy n="1" d="1"/>
      </p:scale>
      <p:origin x="0" y="0"/>
    </p:cViewPr>
  </p:notesTextViewPr>
  <p:sorterViewPr>
    <p:cViewPr>
      <p:scale>
        <a:sx n="70" d="100"/>
        <a:sy n="70" d="100"/>
      </p:scale>
      <p:origin x="0" y="0"/>
    </p:cViewPr>
  </p:sorterViewPr>
  <p:notesViewPr>
    <p:cSldViewPr>
      <p:cViewPr varScale="1">
        <p:scale>
          <a:sx n="83" d="100"/>
          <a:sy n="83" d="100"/>
        </p:scale>
        <p:origin x="3132"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Master" Target="slideMasters/slideMaster3.xml"/><Relationship Id="rId21" Type="http://schemas.openxmlformats.org/officeDocument/2006/relationships/font" Target="fonts/font4.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5" Type="http://schemas.openxmlformats.org/officeDocument/2006/relationships/font" Target="fonts/font8.fntdata"/><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7.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5.fntdata"/><Relationship Id="rId27" Type="http://schemas.openxmlformats.org/officeDocument/2006/relationships/tags" Target="tags/tag1.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CA61830-C416-483F-955E-54203C65B711}" type="datetimeFigureOut">
              <a:rPr lang="en-US"/>
              <a:t>6/4/2018</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EF31B20-3646-4475-8BC4-560CAF715D08}" type="slidenum">
              <a:rPr/>
              <a:t>‹#›</a:t>
            </a:fld>
            <a:endParaRPr/>
          </a:p>
        </p:txBody>
      </p:sp>
    </p:spTree>
    <p:extLst>
      <p:ext uri="{BB962C8B-B14F-4D97-AF65-F5344CB8AC3E}">
        <p14:creationId xmlns:p14="http://schemas.microsoft.com/office/powerpoint/2010/main" val="38292446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381000"/>
            <a:ext cx="4572001" cy="2573338"/>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86800"/>
            <a:ext cx="4876800" cy="227013"/>
          </a:xfrm>
          <a:prstGeom prst="rect">
            <a:avLst/>
          </a:prstGeom>
        </p:spPr>
        <p:txBody>
          <a:bodyPr vert="horz" lIns="0" tIns="0" rIns="0" bIns="0" rtlCol="0" anchor="ctr"/>
          <a:lstStyle>
            <a:lvl1pPr algn="l">
              <a:defRPr sz="1000"/>
            </a:lvl1pPr>
          </a:lstStyle>
          <a:p>
            <a:endParaRPr/>
          </a:p>
        </p:txBody>
      </p:sp>
      <p:sp>
        <p:nvSpPr>
          <p:cNvPr id="7" name="Slide Number Placeholder 6"/>
          <p:cNvSpPr>
            <a:spLocks noGrp="1"/>
          </p:cNvSpPr>
          <p:nvPr>
            <p:ph type="sldNum" sz="quarter" idx="5"/>
          </p:nvPr>
        </p:nvSpPr>
        <p:spPr>
          <a:xfrm>
            <a:off x="5867400" y="8686800"/>
            <a:ext cx="609600" cy="227013"/>
          </a:xfrm>
          <a:prstGeom prst="rect">
            <a:avLst/>
          </a:prstGeom>
        </p:spPr>
        <p:txBody>
          <a:bodyPr vert="horz" lIns="0" tIns="0" rIns="0" bIns="0" rtlCol="0" anchor="ctr"/>
          <a:lstStyle>
            <a:lvl1pPr algn="r">
              <a:defRPr sz="1000"/>
            </a:lvl1pPr>
          </a:lstStyle>
          <a:p>
            <a:fld id="{5BFEAE42-E3FE-4405-B7FC-4425D05B92A0}" type="slidenum">
              <a:rPr/>
              <a:pPr/>
              <a:t>‹#›</a:t>
            </a:fld>
            <a:endParaRPr/>
          </a:p>
        </p:txBody>
      </p:sp>
    </p:spTree>
    <p:extLst>
      <p:ext uri="{BB962C8B-B14F-4D97-AF65-F5344CB8AC3E}">
        <p14:creationId xmlns:p14="http://schemas.microsoft.com/office/powerpoint/2010/main" val="48636397"/>
      </p:ext>
    </p:extLst>
  </p:cSld>
  <p:clrMap bg1="lt1" tx1="dk1" bg2="lt2" tx2="dk2" accent1="accent1" accent2="accent2" accent3="accent3" accent4="accent4" accent5="accent5" accent6="accent6" hlink="hlink" folHlink="folHlink"/>
  <p:notesStyle>
    <a:lvl1pPr marL="45720" indent="-36576" algn="l" defTabSz="914400" rtl="0" eaLnBrk="1" latinLnBrk="0" hangingPunct="1">
      <a:spcBef>
        <a:spcPts val="600"/>
      </a:spcBef>
      <a:buSzPct val="25000"/>
      <a:buFont typeface="Arial" panose="020B0604020202020204" pitchFamily="34" charset="0"/>
      <a:buChar char=" "/>
      <a:defRPr sz="1100" kern="1200">
        <a:solidFill>
          <a:schemeClr val="tx1"/>
        </a:solidFill>
        <a:latin typeface="+mn-lt"/>
        <a:ea typeface="+mn-ea"/>
        <a:cs typeface="+mn-cs"/>
      </a:defRPr>
    </a:lvl1pPr>
    <a:lvl2pPr marL="228600" indent="-137160" algn="l" defTabSz="914400" rtl="0" eaLnBrk="1" latinLnBrk="0" hangingPunct="1">
      <a:spcBef>
        <a:spcPts val="600"/>
      </a:spcBef>
      <a:buFont typeface="Arial" panose="020B0604020202020204" pitchFamily="34" charset="0"/>
      <a:buChar char="–"/>
      <a:defRPr sz="1050" kern="1200">
        <a:solidFill>
          <a:schemeClr val="tx1"/>
        </a:solidFill>
        <a:latin typeface="+mn-lt"/>
        <a:ea typeface="+mn-ea"/>
        <a:cs typeface="+mn-cs"/>
      </a:defRPr>
    </a:lvl2pPr>
    <a:lvl3pPr marL="365760" indent="-109728" algn="l" defTabSz="914400" rtl="0" eaLnBrk="1" latinLnBrk="0" hangingPunct="1">
      <a:spcBef>
        <a:spcPts val="600"/>
      </a:spcBef>
      <a:buFont typeface="Arial" panose="020B0604020202020204" pitchFamily="34" charset="0"/>
      <a:buChar char="–"/>
      <a:defRPr sz="1000" kern="1200">
        <a:solidFill>
          <a:schemeClr val="tx1"/>
        </a:solidFill>
        <a:latin typeface="+mn-lt"/>
        <a:ea typeface="+mn-ea"/>
        <a:cs typeface="+mn-cs"/>
      </a:defRPr>
    </a:lvl3pPr>
    <a:lvl4pPr marL="548640" indent="-109728"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31520" indent="-109728" algn="l" defTabSz="914400"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2</a:t>
            </a:fld>
            <a:endParaRPr lang="en-US" dirty="0"/>
          </a:p>
        </p:txBody>
      </p:sp>
    </p:spTree>
    <p:extLst>
      <p:ext uri="{BB962C8B-B14F-4D97-AF65-F5344CB8AC3E}">
        <p14:creationId xmlns:p14="http://schemas.microsoft.com/office/powerpoint/2010/main" val="1635827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fontScale="47500" lnSpcReduction="20000"/>
          </a:bodyPr>
          <a:lstStyle/>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sz="1100" dirty="0">
                <a:solidFill>
                  <a:schemeClr val="accent4"/>
                </a:solidFill>
              </a:rPr>
              <a:t>In response, we've been working to </a:t>
            </a:r>
            <a:r>
              <a:rPr lang="en-US" sz="1100" u="sng" dirty="0">
                <a:solidFill>
                  <a:schemeClr val="accent4"/>
                </a:solidFill>
              </a:rPr>
              <a:t>make hybrid IT simple</a:t>
            </a:r>
          </a:p>
          <a:p>
            <a:pPr marL="342900" lvl="1" indent="-342900" algn="l">
              <a:lnSpc>
                <a:spcPct val="120000"/>
              </a:lnSpc>
              <a:spcBef>
                <a:spcPts val="1200"/>
              </a:spcBef>
              <a:buFont typeface="Arial" panose="020B0604020202020204" pitchFamily="34" charset="0"/>
              <a:buChar char="•"/>
            </a:pPr>
            <a:r>
              <a:rPr lang="en-US" sz="2800" dirty="0">
                <a:solidFill>
                  <a:schemeClr val="accent4"/>
                </a:solidFill>
                <a:latin typeface="Arial" panose="020B0604020202020204" pitchFamily="34" charset="0"/>
                <a:cs typeface="Arial" panose="020B0604020202020204" pitchFamily="34" charset="0"/>
              </a:rPr>
              <a:t>To solve the complexities and accelerate Digital</a:t>
            </a:r>
            <a:r>
              <a:rPr lang="en-US" sz="2800" baseline="0" dirty="0">
                <a:solidFill>
                  <a:schemeClr val="accent4"/>
                </a:solidFill>
                <a:latin typeface="Arial" panose="020B0604020202020204" pitchFamily="34" charset="0"/>
                <a:cs typeface="Arial" panose="020B0604020202020204" pitchFamily="34" charset="0"/>
              </a:rPr>
              <a:t> transformation</a:t>
            </a:r>
            <a:endParaRPr lang="en-US" sz="2800" dirty="0">
              <a:solidFill>
                <a:schemeClr val="accent4"/>
              </a:solidFill>
              <a:latin typeface="Arial" panose="020B0604020202020204" pitchFamily="34" charset="0"/>
              <a:cs typeface="Arial" panose="020B0604020202020204" pitchFamily="34" charset="0"/>
            </a:endParaRPr>
          </a:p>
          <a:p>
            <a:pPr marL="342900" lvl="1" indent="-342900" algn="l">
              <a:lnSpc>
                <a:spcPct val="120000"/>
              </a:lnSpc>
              <a:spcBef>
                <a:spcPts val="1200"/>
              </a:spcBef>
              <a:buFont typeface="Arial" panose="020B0604020202020204" pitchFamily="34" charset="0"/>
              <a:buChar char="•"/>
            </a:pPr>
            <a:r>
              <a:rPr lang="en-GB" sz="2800" dirty="0">
                <a:solidFill>
                  <a:schemeClr val="accent4"/>
                </a:solidFill>
                <a:latin typeface="Arial" panose="020B0604020202020204" pitchFamily="34" charset="0"/>
                <a:cs typeface="Arial" panose="020B0604020202020204" pitchFamily="34" charset="0"/>
              </a:rPr>
              <a:t>We are simplifying </a:t>
            </a:r>
            <a:r>
              <a:rPr lang="en-GB" sz="2800" u="sng" dirty="0">
                <a:solidFill>
                  <a:schemeClr val="accent4"/>
                </a:solidFill>
                <a:latin typeface="Arial" panose="020B0604020202020204" pitchFamily="34" charset="0"/>
                <a:cs typeface="Arial" panose="020B0604020202020204" pitchFamily="34" charset="0"/>
              </a:rPr>
              <a:t>both</a:t>
            </a:r>
            <a:r>
              <a:rPr lang="en-GB" sz="2800" dirty="0">
                <a:solidFill>
                  <a:schemeClr val="accent4"/>
                </a:solidFill>
                <a:latin typeface="Arial" panose="020B0604020202020204" pitchFamily="34" charset="0"/>
                <a:cs typeface="Arial" panose="020B0604020202020204" pitchFamily="34" charset="0"/>
              </a:rPr>
              <a:t> o</a:t>
            </a:r>
            <a:r>
              <a:rPr lang="en-US" sz="2800" dirty="0">
                <a:solidFill>
                  <a:schemeClr val="accent4"/>
                </a:solidFill>
                <a:latin typeface="Arial" panose="020B0604020202020204" pitchFamily="34" charset="0"/>
                <a:cs typeface="Arial" panose="020B0604020202020204" pitchFamily="34" charset="0"/>
              </a:rPr>
              <a:t>n-premises private and multi cloud</a:t>
            </a:r>
          </a:p>
          <a:p>
            <a:pPr marL="342900" lvl="1" indent="-342900" algn="l">
              <a:lnSpc>
                <a:spcPct val="120000"/>
              </a:lnSpc>
              <a:spcBef>
                <a:spcPts val="1200"/>
              </a:spcBef>
              <a:buFont typeface="Arial" panose="020B0604020202020204" pitchFamily="34" charset="0"/>
              <a:buChar char="•"/>
            </a:pPr>
            <a:r>
              <a:rPr lang="en-US" sz="2800" dirty="0">
                <a:solidFill>
                  <a:schemeClr val="accent4"/>
                </a:solidFill>
                <a:latin typeface="Arial" panose="020B0604020202020204" pitchFamily="34" charset="0"/>
                <a:cs typeface="Arial" panose="020B0604020202020204" pitchFamily="34" charset="0"/>
              </a:rPr>
              <a:t>To </a:t>
            </a:r>
            <a:r>
              <a:rPr lang="en-US" sz="2800" u="sng" dirty="0">
                <a:solidFill>
                  <a:schemeClr val="accent4"/>
                </a:solidFill>
                <a:latin typeface="Arial" panose="020B0604020202020204" pitchFamily="34" charset="0"/>
                <a:cs typeface="Arial" panose="020B0604020202020204" pitchFamily="34" charset="0"/>
              </a:rPr>
              <a:t>simplify on-premises</a:t>
            </a:r>
            <a:r>
              <a:rPr lang="en-US" sz="2800" dirty="0">
                <a:solidFill>
                  <a:schemeClr val="accent4"/>
                </a:solidFill>
                <a:latin typeface="Arial" panose="020B0604020202020204" pitchFamily="34" charset="0"/>
                <a:cs typeface="Arial" panose="020B0604020202020204" pitchFamily="34" charset="0"/>
              </a:rPr>
              <a:t> we are innovating: SDI to bring </a:t>
            </a:r>
            <a:r>
              <a:rPr lang="en-US" sz="2800" u="sng" dirty="0">
                <a:solidFill>
                  <a:schemeClr val="accent4"/>
                </a:solidFill>
                <a:latin typeface="Arial" panose="020B0604020202020204" pitchFamily="34" charset="0"/>
                <a:cs typeface="Arial" panose="020B0604020202020204" pitchFamily="34" charset="0"/>
              </a:rPr>
              <a:t>cloud model</a:t>
            </a:r>
            <a:r>
              <a:rPr lang="en-US" sz="2800" dirty="0">
                <a:solidFill>
                  <a:schemeClr val="accent4"/>
                </a:solidFill>
                <a:latin typeface="Arial" panose="020B0604020202020204" pitchFamily="34" charset="0"/>
                <a:cs typeface="Arial" panose="020B0604020202020204" pitchFamily="34" charset="0"/>
              </a:rPr>
              <a:t> to your data</a:t>
            </a:r>
            <a:r>
              <a:rPr lang="en-US" sz="2800" baseline="0" dirty="0">
                <a:solidFill>
                  <a:schemeClr val="accent4"/>
                </a:solidFill>
                <a:latin typeface="Arial" panose="020B0604020202020204" pitchFamily="34" charset="0"/>
                <a:cs typeface="Arial" panose="020B0604020202020204" pitchFamily="34" charset="0"/>
              </a:rPr>
              <a:t> center</a:t>
            </a:r>
            <a:endParaRPr lang="en-US" sz="2800" dirty="0">
              <a:solidFill>
                <a:schemeClr val="accent4"/>
              </a:solidFill>
              <a:latin typeface="Arial" panose="020B0604020202020204" pitchFamily="34" charset="0"/>
              <a:cs typeface="Arial" panose="020B0604020202020204" pitchFamily="34" charset="0"/>
            </a:endParaRPr>
          </a:p>
          <a:p>
            <a:pPr marL="457200" indent="-457200" algn="l">
              <a:buFontTx/>
              <a:buChar char="-"/>
            </a:pPr>
            <a:r>
              <a:rPr lang="en-US" sz="2800" dirty="0">
                <a:solidFill>
                  <a:schemeClr val="accent4"/>
                </a:solidFill>
                <a:latin typeface="Arial" panose="020B0604020202020204" pitchFamily="34" charset="0"/>
                <a:cs typeface="Arial" panose="020B0604020202020204" pitchFamily="34" charset="0"/>
              </a:rPr>
              <a:t>HPE ProLiant for Microsoft </a:t>
            </a:r>
            <a:r>
              <a:rPr lang="en-US" sz="2800" u="sng" dirty="0">
                <a:solidFill>
                  <a:schemeClr val="accent4"/>
                </a:solidFill>
                <a:latin typeface="Arial" panose="020B0604020202020204" pitchFamily="34" charset="0"/>
                <a:cs typeface="Arial" panose="020B0604020202020204" pitchFamily="34" charset="0"/>
              </a:rPr>
              <a:t>Azure Stack</a:t>
            </a:r>
            <a:r>
              <a:rPr lang="en-US" sz="2800" dirty="0">
                <a:solidFill>
                  <a:schemeClr val="accent4"/>
                </a:solidFill>
                <a:latin typeface="Arial" panose="020B0604020202020204" pitchFamily="34" charset="0"/>
                <a:cs typeface="Arial" panose="020B0604020202020204" pitchFamily="34" charset="0"/>
              </a:rPr>
              <a:t> = Industries leading scalable Azure solution</a:t>
            </a:r>
          </a:p>
          <a:p>
            <a:pPr marL="457200" indent="-457200" algn="l">
              <a:buFontTx/>
              <a:buChar char="-"/>
            </a:pPr>
            <a:r>
              <a:rPr lang="en-US" sz="2800" dirty="0">
                <a:solidFill>
                  <a:schemeClr val="accent4"/>
                </a:solidFill>
                <a:latin typeface="Arial" panose="020B0604020202020204" pitchFamily="34" charset="0"/>
                <a:cs typeface="Arial" panose="020B0604020202020204" pitchFamily="34" charset="0"/>
              </a:rPr>
              <a:t>SimpliVity =  (simple </a:t>
            </a:r>
            <a:r>
              <a:rPr lang="en-US" sz="2800" u="sng" dirty="0">
                <a:solidFill>
                  <a:schemeClr val="accent4"/>
                </a:solidFill>
                <a:latin typeface="Arial" panose="020B0604020202020204" pitchFamily="34" charset="0"/>
                <a:cs typeface="Arial" panose="020B0604020202020204" pitchFamily="34" charset="0"/>
              </a:rPr>
              <a:t>VM vending</a:t>
            </a:r>
            <a:r>
              <a:rPr lang="en-US" sz="2800" dirty="0">
                <a:solidFill>
                  <a:schemeClr val="accent4"/>
                </a:solidFill>
                <a:latin typeface="Arial" panose="020B0604020202020204" pitchFamily="34" charset="0"/>
                <a:cs typeface="Arial" panose="020B0604020202020204" pitchFamily="34" charset="0"/>
              </a:rPr>
              <a:t>) Simplify your virtualizes apps and data</a:t>
            </a:r>
          </a:p>
          <a:p>
            <a:pPr marL="457200" indent="-457200" algn="l">
              <a:buFontTx/>
              <a:buChar char="-"/>
            </a:pPr>
            <a:r>
              <a:rPr lang="en-US" sz="2800" dirty="0">
                <a:solidFill>
                  <a:schemeClr val="accent4"/>
                </a:solidFill>
                <a:latin typeface="Arial" panose="020B0604020202020204" pitchFamily="34" charset="0"/>
                <a:cs typeface="Arial" panose="020B0604020202020204" pitchFamily="34" charset="0"/>
              </a:rPr>
              <a:t>Synergy = (</a:t>
            </a:r>
            <a:r>
              <a:rPr lang="en-US" sz="2800" u="sng" dirty="0">
                <a:solidFill>
                  <a:schemeClr val="accent4"/>
                </a:solidFill>
                <a:latin typeface="Arial" panose="020B0604020202020204" pitchFamily="34" charset="0"/>
                <a:cs typeface="Arial" panose="020B0604020202020204" pitchFamily="34" charset="0"/>
              </a:rPr>
              <a:t>on </a:t>
            </a:r>
            <a:r>
              <a:rPr lang="en-US" sz="2800" u="sng" dirty="0" err="1">
                <a:solidFill>
                  <a:schemeClr val="accent4"/>
                </a:solidFill>
                <a:latin typeface="Arial" panose="020B0604020202020204" pitchFamily="34" charset="0"/>
                <a:cs typeface="Arial" panose="020B0604020202020204" pitchFamily="34" charset="0"/>
              </a:rPr>
              <a:t>prem</a:t>
            </a:r>
            <a:r>
              <a:rPr lang="en-US" sz="2800" u="sng" dirty="0">
                <a:solidFill>
                  <a:schemeClr val="accent4"/>
                </a:solidFill>
                <a:latin typeface="Arial" panose="020B0604020202020204" pitchFamily="34" charset="0"/>
                <a:cs typeface="Arial" panose="020B0604020202020204" pitchFamily="34" charset="0"/>
              </a:rPr>
              <a:t> IAAS</a:t>
            </a:r>
            <a:r>
              <a:rPr lang="en-US" sz="2800" dirty="0">
                <a:solidFill>
                  <a:schemeClr val="accent4"/>
                </a:solidFill>
                <a:latin typeface="Arial" panose="020B0604020202020204" pitchFamily="34" charset="0"/>
                <a:cs typeface="Arial" panose="020B0604020202020204" pitchFamily="34" charset="0"/>
              </a:rPr>
              <a:t>) Enable you to compose all your workloads and workflows</a:t>
            </a:r>
          </a:p>
          <a:p>
            <a:pPr marL="457200" indent="-457200" algn="l">
              <a:buFontTx/>
              <a:buChar char="-"/>
            </a:pPr>
            <a:r>
              <a:rPr lang="en-US" sz="2800" dirty="0">
                <a:solidFill>
                  <a:schemeClr val="accent4"/>
                </a:solidFill>
                <a:latin typeface="Arial" panose="020B0604020202020204" pitchFamily="34" charset="0"/>
                <a:cs typeface="Arial" panose="020B0604020202020204" pitchFamily="34" charset="0"/>
              </a:rPr>
              <a:t>O/V = Transforms your infrastructure in SDI</a:t>
            </a:r>
          </a:p>
          <a:p>
            <a:pPr marL="457200" indent="-457200" algn="l">
              <a:buFontTx/>
              <a:buChar char="-"/>
            </a:pPr>
            <a:endParaRPr lang="en-US" sz="2800" dirty="0">
              <a:solidFill>
                <a:schemeClr val="accent4"/>
              </a:solidFill>
              <a:latin typeface="Arial" panose="020B0604020202020204" pitchFamily="34" charset="0"/>
              <a:cs typeface="Arial" panose="020B0604020202020204" pitchFamily="34" charset="0"/>
            </a:endParaRPr>
          </a:p>
          <a:p>
            <a:pPr marL="457200" indent="-457200" algn="l">
              <a:buFontTx/>
              <a:buChar char="-"/>
            </a:pPr>
            <a:endParaRPr lang="en-US" sz="2800" dirty="0">
              <a:solidFill>
                <a:schemeClr val="accent4"/>
              </a:solidFill>
              <a:latin typeface="Arial" panose="020B0604020202020204" pitchFamily="34" charset="0"/>
              <a:cs typeface="Arial" panose="020B0604020202020204" pitchFamily="34" charset="0"/>
            </a:endParaRPr>
          </a:p>
          <a:p>
            <a:pPr marL="0" indent="0" algn="l">
              <a:buFontTx/>
              <a:buNone/>
            </a:pPr>
            <a:r>
              <a:rPr lang="en-US" sz="2800" dirty="0">
                <a:solidFill>
                  <a:schemeClr val="accent4"/>
                </a:solidFill>
                <a:latin typeface="Arial" panose="020B0604020202020204" pitchFamily="34" charset="0"/>
                <a:cs typeface="Arial" panose="020B0604020202020204" pitchFamily="34" charset="0"/>
              </a:rPr>
              <a:t>But that’s not enough…you asked to simplify your </a:t>
            </a:r>
            <a:br>
              <a:rPr lang="en-US" sz="2800" dirty="0">
                <a:solidFill>
                  <a:schemeClr val="accent4"/>
                </a:solidFill>
                <a:latin typeface="Arial" panose="020B0604020202020204" pitchFamily="34" charset="0"/>
                <a:cs typeface="Arial" panose="020B0604020202020204" pitchFamily="34" charset="0"/>
              </a:rPr>
            </a:br>
            <a:r>
              <a:rPr lang="en-US" sz="2800" dirty="0">
                <a:solidFill>
                  <a:schemeClr val="accent4"/>
                </a:solidFill>
                <a:latin typeface="Arial" panose="020B0604020202020204" pitchFamily="34" charset="0"/>
                <a:cs typeface="Arial" panose="020B0604020202020204" pitchFamily="34" charset="0"/>
              </a:rPr>
              <a:t>multi-cloud world…</a:t>
            </a:r>
          </a:p>
          <a:p>
            <a:pPr marL="457200" indent="-457200" algn="l">
              <a:buFontTx/>
              <a:buChar char="-"/>
            </a:pPr>
            <a:r>
              <a:rPr lang="en-US" sz="2800" dirty="0">
                <a:solidFill>
                  <a:schemeClr val="accent4"/>
                </a:solidFill>
                <a:latin typeface="Arial" panose="020B0604020202020204" pitchFamily="34" charset="0"/>
                <a:cs typeface="Arial" panose="020B0604020202020204" pitchFamily="34" charset="0"/>
              </a:rPr>
              <a:t>Access all clouds with a unified cloud resource pool</a:t>
            </a:r>
          </a:p>
          <a:p>
            <a:pPr marL="457200" indent="-457200" algn="l">
              <a:buFontTx/>
              <a:buChar char="-"/>
            </a:pPr>
            <a:r>
              <a:rPr lang="en-US" sz="2800" dirty="0">
                <a:solidFill>
                  <a:schemeClr val="accent4"/>
                </a:solidFill>
                <a:latin typeface="Arial" panose="020B0604020202020204" pitchFamily="34" charset="0"/>
                <a:cs typeface="Arial" panose="020B0604020202020204" pitchFamily="34" charset="0"/>
              </a:rPr>
              <a:t>Enable you to build on-premises clouds faster </a:t>
            </a:r>
          </a:p>
          <a:p>
            <a:pPr marL="457200" indent="-457200" algn="l">
              <a:buFontTx/>
              <a:buChar char="-"/>
            </a:pPr>
            <a:r>
              <a:rPr lang="en-US" sz="2800" dirty="0">
                <a:solidFill>
                  <a:schemeClr val="accent4"/>
                </a:solidFill>
                <a:latin typeface="Arial" panose="020B0604020202020204" pitchFamily="34" charset="0"/>
                <a:cs typeface="Arial" panose="020B0604020202020204" pitchFamily="34" charset="0"/>
              </a:rPr>
              <a:t>Streamline DevOps workflow to deliver apps faster (keep </a:t>
            </a:r>
            <a:r>
              <a:rPr lang="en-US" sz="2800" dirty="0" err="1">
                <a:solidFill>
                  <a:schemeClr val="accent4"/>
                </a:solidFill>
                <a:latin typeface="Arial" panose="020B0604020202020204" pitchFamily="34" charset="0"/>
                <a:cs typeface="Arial" panose="020B0604020202020204" pitchFamily="34" charset="0"/>
              </a:rPr>
              <a:t>devs</a:t>
            </a:r>
            <a:r>
              <a:rPr lang="en-US" sz="2800" dirty="0">
                <a:solidFill>
                  <a:schemeClr val="accent4"/>
                </a:solidFill>
                <a:latin typeface="Arial" panose="020B0604020202020204" pitchFamily="34" charset="0"/>
                <a:cs typeface="Arial" panose="020B0604020202020204" pitchFamily="34" charset="0"/>
              </a:rPr>
              <a:t> happy)</a:t>
            </a:r>
          </a:p>
          <a:p>
            <a:pPr marL="457200" indent="-457200" algn="l">
              <a:buFontTx/>
              <a:buChar char="-"/>
            </a:pPr>
            <a:r>
              <a:rPr lang="en-US" sz="2800" dirty="0">
                <a:solidFill>
                  <a:schemeClr val="accent4"/>
                </a:solidFill>
                <a:latin typeface="Arial" panose="020B0604020202020204" pitchFamily="34" charset="0"/>
                <a:cs typeface="Arial" panose="020B0604020202020204" pitchFamily="34" charset="0"/>
              </a:rPr>
              <a:t>Provide insights on cost and utilization across clouds</a:t>
            </a:r>
          </a:p>
          <a:p>
            <a:pPr marL="457200" indent="-457200" algn="l">
              <a:buFontTx/>
              <a:buChar char="-"/>
            </a:pPr>
            <a:endParaRPr lang="en-US" sz="2800" dirty="0">
              <a:solidFill>
                <a:schemeClr val="accent4"/>
              </a:solidFill>
              <a:latin typeface="Arial" panose="020B0604020202020204" pitchFamily="34" charset="0"/>
              <a:cs typeface="Arial" panose="020B0604020202020204" pitchFamily="34" charset="0"/>
            </a:endParaRPr>
          </a:p>
          <a:p>
            <a:pPr marL="457200" indent="-457200" algn="l">
              <a:buFontTx/>
              <a:buChar char="-"/>
            </a:pPr>
            <a:r>
              <a:rPr lang="en-US" sz="2800" dirty="0">
                <a:solidFill>
                  <a:schemeClr val="accent4"/>
                </a:solidFill>
                <a:latin typeface="Arial" panose="020B0604020202020204" pitchFamily="34" charset="0"/>
                <a:cs typeface="Arial" panose="020B0604020202020204" pitchFamily="34" charset="0"/>
              </a:rPr>
              <a:t>I can’t wait to show you… </a:t>
            </a:r>
          </a:p>
          <a:p>
            <a:pPr marL="457200" indent="-457200" algn="l">
              <a:buFontTx/>
              <a:buChar char="-"/>
            </a:pPr>
            <a:r>
              <a:rPr lang="en-US" sz="2800" dirty="0">
                <a:solidFill>
                  <a:schemeClr val="accent4"/>
                </a:solidFill>
                <a:latin typeface="Arial" panose="020B0604020202020204" pitchFamily="34" charset="0"/>
                <a:cs typeface="Arial" panose="020B0604020202020204" pitchFamily="34" charset="0"/>
              </a:rPr>
              <a:t>But let’s start with how we are simplifying on-premises</a:t>
            </a:r>
          </a:p>
          <a:p>
            <a:pPr marL="457200" indent="-457200" algn="l">
              <a:buFontTx/>
              <a:buChar char="-"/>
            </a:pPr>
            <a:endParaRPr lang="en-US" sz="2800" dirty="0">
              <a:solidFill>
                <a:schemeClr val="accent4"/>
              </a:solidFill>
              <a:latin typeface="Arial" panose="020B0604020202020204" pitchFamily="34" charset="0"/>
              <a:cs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3</a:t>
            </a:fld>
            <a:endParaRPr lang="en-US"/>
          </a:p>
        </p:txBody>
      </p:sp>
    </p:spTree>
    <p:extLst>
      <p:ext uri="{BB962C8B-B14F-4D97-AF65-F5344CB8AC3E}">
        <p14:creationId xmlns:p14="http://schemas.microsoft.com/office/powerpoint/2010/main" val="964581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fontScale="92500"/>
          </a:bodyPr>
          <a:lstStyle/>
          <a:p>
            <a:r>
              <a:rPr lang="en-US" sz="1100" kern="1200" dirty="0">
                <a:solidFill>
                  <a:schemeClr val="tx1"/>
                </a:solidFill>
                <a:effectLst/>
                <a:latin typeface="+mn-lt"/>
                <a:ea typeface="+mn-ea"/>
                <a:cs typeface="+mn-cs"/>
              </a:rPr>
              <a:t>Customers want to engage with businesses in a digital way. Organizations want to innovate and transform to create competitive differentiation and advantage, which might entail digitizing the customer experience. The result is a greater reliance on digital systems and processes, and an explosion of applications and data.</a:t>
            </a:r>
          </a:p>
          <a:p>
            <a:r>
              <a:rPr lang="en-US" sz="1100" kern="1200" dirty="0">
                <a:solidFill>
                  <a:schemeClr val="tx1"/>
                </a:solidFill>
                <a:effectLst/>
                <a:latin typeface="+mn-lt"/>
                <a:ea typeface="+mn-ea"/>
                <a:cs typeface="+mn-cs"/>
              </a:rPr>
              <a:t>IT is powering this digital transformation and has adopted a hybrid strategy (Multiple public and private clouds and on-premises infrastructure).  While that has brought some efficiencies, it’s also created management complexity.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That’s where HPE OneSphere comes in.</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It’s a multi-cloud management platform that unifies the management of on- and off-premises resources and enables seamless deployment, operation, and optimization of multi-cloud environments and applications. It helps you manage digital services/workloads across the hybrid estate from a single point, delivering the speed, simplicity and greater cost efficiency.</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HPE OneSphere is a singular solution that consists of a management experience delivered as a service, API-driven resources via on-premises software-defined infrastructure and public cloud, and Pointnext services to enable low touch lifecycle management.  With HPE OneSphere you can deploy applications quickly, optimizing the right mix of on- and off-premises resources.  Your developers get their workspace; a rich library of app and infrastructure templates, APIs, and a choice of multiple public and private clouds; and the ability to self-service provisioning and deployment.  Dashboard reporting provides utilization and cost insights and analytics across an entire hybrid IT estate, giving you—and your LOB counterparts—the ability to deploy workloads based on business and economic requirements and making it easier to tap into underutilized resources already on-premises.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Velocity/speed – on-premises or public clouds, containers, and VMs can be stood up in minutes, and self-service provisioning accelerates test/dev and production deployment – speeding release frequency.</a:t>
            </a:r>
          </a:p>
          <a:p>
            <a:r>
              <a:rPr lang="en-US" sz="1100" kern="1200" dirty="0">
                <a:solidFill>
                  <a:schemeClr val="tx1"/>
                </a:solidFill>
                <a:effectLst/>
                <a:latin typeface="+mn-lt"/>
                <a:ea typeface="+mn-ea"/>
                <a:cs typeface="+mn-cs"/>
              </a:rPr>
              <a:t>Productivity is top-of-mind with the product’s self-service design, and customizable workspaces. Its ability to eliminate functional silos and streamline handshaking between development and IT operations and LOB is key. The “low ops” lifecycle management capabilities and other automation creates productivity for IT ops – which can facilitate a shift from operations-focused resources to application-focused resources.</a:t>
            </a:r>
          </a:p>
          <a:p>
            <a:r>
              <a:rPr lang="en-US" sz="1100" kern="1200" dirty="0">
                <a:solidFill>
                  <a:schemeClr val="tx1"/>
                </a:solidFill>
                <a:effectLst/>
                <a:latin typeface="+mn-lt"/>
                <a:ea typeface="+mn-ea"/>
                <a:cs typeface="+mn-cs"/>
              </a:rPr>
              <a:t>And the solution is designed with end-to-end efficiency in mind, including visibility into resource usage across the hybrid environment to drive higher utilization and lower costs – improving ROI.</a:t>
            </a:r>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uk-UA" smtClean="0">
                <a:solidFill>
                  <a:prstClr val="black"/>
                </a:solidFill>
                <a:latin typeface="Arial" panose="020B0604020202020204"/>
              </a:rPr>
              <a:pPr/>
              <a:t>4</a:t>
            </a:fld>
            <a:endParaRPr lang="uk-UA" dirty="0">
              <a:solidFill>
                <a:prstClr val="black"/>
              </a:solidFill>
              <a:latin typeface="Arial" panose="020B0604020202020204"/>
            </a:endParaRPr>
          </a:p>
        </p:txBody>
      </p:sp>
    </p:spTree>
    <p:extLst>
      <p:ext uri="{BB962C8B-B14F-4D97-AF65-F5344CB8AC3E}">
        <p14:creationId xmlns:p14="http://schemas.microsoft.com/office/powerpoint/2010/main" val="2887668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fontScale="77500" lnSpcReduction="20000"/>
          </a:bodyPr>
          <a:lstStyle/>
          <a:p>
            <a:pPr marL="571500" lvl="0" indent="-571500" algn="l">
              <a:buFont typeface="Arial" panose="020B0604020202020204" pitchFamily="34" charset="0"/>
              <a:buChar char="•"/>
            </a:pPr>
            <a:r>
              <a:rPr lang="en-GB" sz="3600" u="sng" dirty="0">
                <a:solidFill>
                  <a:schemeClr val="accent4"/>
                </a:solidFill>
                <a:latin typeface="Arial" panose="020B0604020202020204" pitchFamily="34" charset="0"/>
                <a:cs typeface="Arial" panose="020B0604020202020204" pitchFamily="34" charset="0"/>
              </a:rPr>
              <a:t>OneSphere is different </a:t>
            </a:r>
            <a:r>
              <a:rPr lang="en-GB" sz="3600" dirty="0">
                <a:solidFill>
                  <a:schemeClr val="accent4"/>
                </a:solidFill>
                <a:latin typeface="Arial" panose="020B0604020202020204" pitchFamily="34" charset="0"/>
                <a:cs typeface="Arial" panose="020B0604020202020204" pitchFamily="34" charset="0"/>
              </a:rPr>
              <a:t>from traditional </a:t>
            </a:r>
            <a:br>
              <a:rPr lang="en-GB" sz="3600" dirty="0">
                <a:solidFill>
                  <a:schemeClr val="accent4"/>
                </a:solidFill>
                <a:latin typeface="Arial" panose="020B0604020202020204" pitchFamily="34" charset="0"/>
                <a:cs typeface="Arial" panose="020B0604020202020204" pitchFamily="34" charset="0"/>
              </a:rPr>
            </a:br>
            <a:r>
              <a:rPr lang="en-GB" sz="3600" dirty="0">
                <a:solidFill>
                  <a:schemeClr val="accent4"/>
                </a:solidFill>
                <a:latin typeface="Arial" panose="020B0604020202020204" pitchFamily="34" charset="0"/>
                <a:cs typeface="Arial" panose="020B0604020202020204" pitchFamily="34" charset="0"/>
              </a:rPr>
              <a:t>Cloud Management tools:</a:t>
            </a:r>
          </a:p>
          <a:p>
            <a:pPr marL="1028700" lvl="1" indent="-571500" algn="l">
              <a:buFont typeface="Arial" panose="020B0604020202020204" pitchFamily="34" charset="0"/>
              <a:buChar char="•"/>
            </a:pPr>
            <a:r>
              <a:rPr lang="en-US" sz="3200" dirty="0">
                <a:solidFill>
                  <a:schemeClr val="accent4"/>
                </a:solidFill>
                <a:latin typeface="Arial" panose="020B0604020202020204" pitchFamily="34" charset="0"/>
                <a:cs typeface="Arial" panose="020B0604020202020204" pitchFamily="34" charset="0"/>
              </a:rPr>
              <a:t>It’s </a:t>
            </a:r>
            <a:r>
              <a:rPr lang="en-US" sz="3200" u="sng" dirty="0">
                <a:solidFill>
                  <a:schemeClr val="accent4"/>
                </a:solidFill>
                <a:latin typeface="Arial" panose="020B0604020202020204" pitchFamily="34" charset="0"/>
                <a:cs typeface="Arial" panose="020B0604020202020204" pitchFamily="34" charset="0"/>
              </a:rPr>
              <a:t>software-as-a-service</a:t>
            </a:r>
            <a:r>
              <a:rPr lang="en-US" sz="3200" dirty="0">
                <a:solidFill>
                  <a:schemeClr val="accent4"/>
                </a:solidFill>
                <a:latin typeface="Arial" panose="020B0604020202020204" pitchFamily="34" charset="0"/>
                <a:cs typeface="Arial" panose="020B0604020202020204" pitchFamily="34" charset="0"/>
              </a:rPr>
              <a:t> platform – no SW or HW to install. AND, automatically integrates with our SDI (if)</a:t>
            </a:r>
          </a:p>
          <a:p>
            <a:pPr marL="1028700" lvl="1" indent="-571500" algn="l">
              <a:buFont typeface="Arial" panose="020B0604020202020204" pitchFamily="34" charset="0"/>
              <a:buChar char="•"/>
            </a:pPr>
            <a:r>
              <a:rPr lang="en-US" sz="3200" dirty="0">
                <a:solidFill>
                  <a:schemeClr val="accent4"/>
                </a:solidFill>
                <a:latin typeface="Arial" panose="020B0604020202020204" pitchFamily="34" charset="0"/>
                <a:cs typeface="Arial" panose="020B0604020202020204" pitchFamily="34" charset="0"/>
              </a:rPr>
              <a:t>It’s </a:t>
            </a:r>
            <a:r>
              <a:rPr lang="en-US" sz="3200" u="sng" dirty="0">
                <a:solidFill>
                  <a:schemeClr val="accent4"/>
                </a:solidFill>
                <a:latin typeface="Arial" panose="020B0604020202020204" pitchFamily="34" charset="0"/>
                <a:cs typeface="Arial" panose="020B0604020202020204" pitchFamily="34" charset="0"/>
              </a:rPr>
              <a:t>open</a:t>
            </a:r>
            <a:r>
              <a:rPr lang="en-US" sz="3200" dirty="0">
                <a:solidFill>
                  <a:schemeClr val="accent4"/>
                </a:solidFill>
                <a:latin typeface="Arial" panose="020B0604020202020204" pitchFamily="34" charset="0"/>
                <a:cs typeface="Arial" panose="020B0604020202020204" pitchFamily="34" charset="0"/>
              </a:rPr>
              <a:t> to </a:t>
            </a:r>
            <a:r>
              <a:rPr lang="en-US" sz="3200" u="sng" dirty="0">
                <a:solidFill>
                  <a:schemeClr val="accent4"/>
                </a:solidFill>
                <a:latin typeface="Arial" panose="020B0604020202020204" pitchFamily="34" charset="0"/>
                <a:cs typeface="Arial" panose="020B0604020202020204" pitchFamily="34" charset="0"/>
              </a:rPr>
              <a:t>all clouds</a:t>
            </a:r>
            <a:r>
              <a:rPr lang="en-US" sz="3200" dirty="0">
                <a:solidFill>
                  <a:schemeClr val="accent4"/>
                </a:solidFill>
                <a:latin typeface="Arial" panose="020B0604020202020204" pitchFamily="34" charset="0"/>
                <a:cs typeface="Arial" panose="020B0604020202020204" pitchFamily="34" charset="0"/>
              </a:rPr>
              <a:t>  – AWS, Azure, Google, Cloud 28+ and private clouds</a:t>
            </a:r>
            <a:endParaRPr lang="en-GB" sz="3200" dirty="0">
              <a:solidFill>
                <a:schemeClr val="accent4"/>
              </a:solidFill>
              <a:latin typeface="Arial" panose="020B0604020202020204" pitchFamily="34" charset="0"/>
              <a:cs typeface="Arial" panose="020B0604020202020204" pitchFamily="34" charset="0"/>
            </a:endParaRPr>
          </a:p>
          <a:p>
            <a:pPr marL="1028700" lvl="1" indent="-571500" algn="l">
              <a:buFont typeface="Arial" panose="020B0604020202020204" pitchFamily="34" charset="0"/>
              <a:buChar char="•"/>
            </a:pPr>
            <a:r>
              <a:rPr lang="en-US" sz="3200" dirty="0">
                <a:solidFill>
                  <a:schemeClr val="accent4"/>
                </a:solidFill>
                <a:latin typeface="Arial" panose="020B0604020202020204" pitchFamily="34" charset="0"/>
                <a:cs typeface="Arial" panose="020B0604020202020204" pitchFamily="34" charset="0"/>
              </a:rPr>
              <a:t>It enables customers to build and deliver clouds faster for all workload </a:t>
            </a:r>
            <a:r>
              <a:rPr lang="en-US" sz="3200" u="sng" dirty="0">
                <a:solidFill>
                  <a:schemeClr val="accent4"/>
                </a:solidFill>
                <a:latin typeface="Arial" panose="020B0604020202020204" pitchFamily="34" charset="0"/>
                <a:cs typeface="Arial" panose="020B0604020202020204" pitchFamily="34" charset="0"/>
              </a:rPr>
              <a:t>deployment models</a:t>
            </a:r>
            <a:r>
              <a:rPr lang="en-US" sz="3200" dirty="0">
                <a:solidFill>
                  <a:schemeClr val="accent4"/>
                </a:solidFill>
                <a:latin typeface="Arial" panose="020B0604020202020204" pitchFamily="34" charset="0"/>
                <a:cs typeface="Arial" panose="020B0604020202020204" pitchFamily="34" charset="0"/>
              </a:rPr>
              <a:t>:</a:t>
            </a:r>
          </a:p>
          <a:p>
            <a:pPr marL="1485900" lvl="2" indent="-571500" algn="l">
              <a:buFont typeface="Arial" panose="020B0604020202020204" pitchFamily="34" charset="0"/>
              <a:buChar char="•"/>
            </a:pPr>
            <a:r>
              <a:rPr lang="en-US" sz="3000" dirty="0">
                <a:solidFill>
                  <a:schemeClr val="accent4"/>
                </a:solidFill>
                <a:latin typeface="Arial" panose="020B0604020202020204" pitchFamily="34" charset="0"/>
                <a:cs typeface="Arial" panose="020B0604020202020204" pitchFamily="34" charset="0"/>
              </a:rPr>
              <a:t>Including VMs, </a:t>
            </a:r>
            <a:r>
              <a:rPr lang="en-US" sz="3000" u="sng" dirty="0">
                <a:solidFill>
                  <a:schemeClr val="accent4"/>
                </a:solidFill>
                <a:latin typeface="Arial" panose="020B0604020202020204" pitchFamily="34" charset="0"/>
                <a:cs typeface="Arial" panose="020B0604020202020204" pitchFamily="34" charset="0"/>
              </a:rPr>
              <a:t>containers</a:t>
            </a:r>
            <a:r>
              <a:rPr lang="en-US" sz="3000" dirty="0">
                <a:solidFill>
                  <a:schemeClr val="accent4"/>
                </a:solidFill>
                <a:latin typeface="Arial" panose="020B0604020202020204" pitchFamily="34" charset="0"/>
                <a:cs typeface="Arial" panose="020B0604020202020204" pitchFamily="34" charset="0"/>
              </a:rPr>
              <a:t> and </a:t>
            </a:r>
            <a:r>
              <a:rPr lang="en-US" sz="3000" u="sng" dirty="0">
                <a:solidFill>
                  <a:schemeClr val="accent4"/>
                </a:solidFill>
                <a:latin typeface="Arial" panose="020B0604020202020204" pitchFamily="34" charset="0"/>
                <a:cs typeface="Arial" panose="020B0604020202020204" pitchFamily="34" charset="0"/>
              </a:rPr>
              <a:t>bare metal</a:t>
            </a:r>
          </a:p>
          <a:p>
            <a:endParaRPr lang="en-US" dirty="0"/>
          </a:p>
        </p:txBody>
      </p:sp>
      <p:sp>
        <p:nvSpPr>
          <p:cNvPr id="4" name="Slide Number Placeholder 3"/>
          <p:cNvSpPr>
            <a:spLocks noGrp="1"/>
          </p:cNvSpPr>
          <p:nvPr>
            <p:ph type="sldNum" sz="quarter" idx="10"/>
          </p:nvPr>
        </p:nvSpPr>
        <p:spPr/>
        <p:txBody>
          <a:bodyPr/>
          <a:lstStyle/>
          <a:p>
            <a:pPr>
              <a:defRPr/>
            </a:pPr>
            <a:fld id="{DD18C266-68DA-44AC-94DB-BFE8D494DD01}" type="slidenum">
              <a:rPr lang="en-US" smtClean="0">
                <a:solidFill>
                  <a:prstClr val="black"/>
                </a:solidFill>
                <a:latin typeface="Calibri" panose="020F0502020204030204"/>
              </a:rPr>
              <a:pPr>
                <a:defRPr/>
              </a:pPr>
              <a:t>5</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616243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New Stack provides a unified experience, allowing: </a:t>
            </a:r>
            <a:endParaRPr lang="en-US" sz="16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DevOps</a:t>
            </a:r>
            <a:r>
              <a:rPr lang="en-US" sz="1200" kern="1200" dirty="0">
                <a:solidFill>
                  <a:schemeClr val="tx1"/>
                </a:solidFill>
                <a:effectLst/>
                <a:latin typeface="+mn-lt"/>
                <a:ea typeface="+mn-ea"/>
                <a:cs typeface="+mn-cs"/>
              </a:rPr>
              <a:t> to self-service and compose multi-cloud environments and apps on demand</a:t>
            </a:r>
            <a:endParaRPr lang="en-US" sz="16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Speed deployment (time to value)</a:t>
            </a:r>
            <a:endParaRPr lang="en-US" sz="16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Reduce the level of specialized cloud stack skills </a:t>
            </a:r>
            <a:endParaRPr lang="en-US" sz="16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IT operations </a:t>
            </a:r>
            <a:r>
              <a:rPr lang="en-US" sz="1200" kern="1200" dirty="0">
                <a:solidFill>
                  <a:schemeClr val="tx1"/>
                </a:solidFill>
                <a:effectLst/>
                <a:latin typeface="+mn-lt"/>
                <a:ea typeface="+mn-ea"/>
                <a:cs typeface="+mn-cs"/>
              </a:rPr>
              <a:t>to streamline productivity with a “low touch” operations model (Infrastructure provisioning and management automation)</a:t>
            </a:r>
            <a:endParaRPr lang="en-US" sz="16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IT staff can be redeployed to new, strategic, and business-facing tasks </a:t>
            </a:r>
            <a:endParaRPr lang="en-US" sz="16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Reallocation of operating expenses from operators to developers (“ops to apps”)</a:t>
            </a:r>
            <a:endParaRPr lang="en-US" sz="16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LOB executives </a:t>
            </a:r>
            <a:r>
              <a:rPr lang="en-US" sz="1200" kern="1200" dirty="0">
                <a:solidFill>
                  <a:schemeClr val="tx1"/>
                </a:solidFill>
                <a:effectLst/>
                <a:latin typeface="+mn-lt"/>
                <a:ea typeface="+mn-ea"/>
                <a:cs typeface="+mn-cs"/>
              </a:rPr>
              <a:t>to access multi-cloud resource utilization and cost metrics </a:t>
            </a:r>
            <a:endParaRPr lang="en-US" sz="16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Optimizing application deployment for business and economic demands </a:t>
            </a:r>
            <a:endParaRPr lang="en-US" sz="16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6</a:t>
            </a:fld>
            <a:endParaRPr lang="en-US"/>
          </a:p>
        </p:txBody>
      </p:sp>
    </p:spTree>
    <p:extLst>
      <p:ext uri="{BB962C8B-B14F-4D97-AF65-F5344CB8AC3E}">
        <p14:creationId xmlns:p14="http://schemas.microsoft.com/office/powerpoint/2010/main" val="968558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fontScale="77500" lnSpcReduction="20000"/>
          </a:bodyPr>
          <a:lstStyle/>
          <a:p>
            <a:pPr marL="571500" lvl="0" indent="-571500" algn="l">
              <a:buFont typeface="Arial" panose="020B0604020202020204" pitchFamily="34" charset="0"/>
              <a:buChar char="•"/>
            </a:pPr>
            <a:r>
              <a:rPr lang="en-GB" sz="3600" u="sng" dirty="0">
                <a:solidFill>
                  <a:schemeClr val="accent4"/>
                </a:solidFill>
                <a:latin typeface="Arial" panose="020B0604020202020204" pitchFamily="34" charset="0"/>
                <a:cs typeface="Arial" panose="020B0604020202020204" pitchFamily="34" charset="0"/>
              </a:rPr>
              <a:t>OneSphere is different </a:t>
            </a:r>
            <a:r>
              <a:rPr lang="en-GB" sz="3600" dirty="0">
                <a:solidFill>
                  <a:schemeClr val="accent4"/>
                </a:solidFill>
                <a:latin typeface="Arial" panose="020B0604020202020204" pitchFamily="34" charset="0"/>
                <a:cs typeface="Arial" panose="020B0604020202020204" pitchFamily="34" charset="0"/>
              </a:rPr>
              <a:t>from traditional </a:t>
            </a:r>
            <a:br>
              <a:rPr lang="en-GB" sz="3600" dirty="0">
                <a:solidFill>
                  <a:schemeClr val="accent4"/>
                </a:solidFill>
                <a:latin typeface="Arial" panose="020B0604020202020204" pitchFamily="34" charset="0"/>
                <a:cs typeface="Arial" panose="020B0604020202020204" pitchFamily="34" charset="0"/>
              </a:rPr>
            </a:br>
            <a:r>
              <a:rPr lang="en-GB" sz="3600" dirty="0">
                <a:solidFill>
                  <a:schemeClr val="accent4"/>
                </a:solidFill>
                <a:latin typeface="Arial" panose="020B0604020202020204" pitchFamily="34" charset="0"/>
                <a:cs typeface="Arial" panose="020B0604020202020204" pitchFamily="34" charset="0"/>
              </a:rPr>
              <a:t>Cloud Management tools:</a:t>
            </a:r>
          </a:p>
          <a:p>
            <a:pPr marL="1028700" lvl="1" indent="-571500" algn="l">
              <a:buFont typeface="Arial" panose="020B0604020202020204" pitchFamily="34" charset="0"/>
              <a:buChar char="•"/>
            </a:pPr>
            <a:r>
              <a:rPr lang="en-US" sz="3200" dirty="0">
                <a:solidFill>
                  <a:schemeClr val="accent4"/>
                </a:solidFill>
                <a:latin typeface="Arial" panose="020B0604020202020204" pitchFamily="34" charset="0"/>
                <a:cs typeface="Arial" panose="020B0604020202020204" pitchFamily="34" charset="0"/>
              </a:rPr>
              <a:t>It’s </a:t>
            </a:r>
            <a:r>
              <a:rPr lang="en-US" sz="3200" u="sng" dirty="0">
                <a:solidFill>
                  <a:schemeClr val="accent4"/>
                </a:solidFill>
                <a:latin typeface="Arial" panose="020B0604020202020204" pitchFamily="34" charset="0"/>
                <a:cs typeface="Arial" panose="020B0604020202020204" pitchFamily="34" charset="0"/>
              </a:rPr>
              <a:t>software-as-a-service</a:t>
            </a:r>
            <a:r>
              <a:rPr lang="en-US" sz="3200" dirty="0">
                <a:solidFill>
                  <a:schemeClr val="accent4"/>
                </a:solidFill>
                <a:latin typeface="Arial" panose="020B0604020202020204" pitchFamily="34" charset="0"/>
                <a:cs typeface="Arial" panose="020B0604020202020204" pitchFamily="34" charset="0"/>
              </a:rPr>
              <a:t> platform – no SW or HW to install. AND, automatically integrates with our SDI (if)</a:t>
            </a:r>
          </a:p>
          <a:p>
            <a:pPr marL="1028700" lvl="1" indent="-571500" algn="l">
              <a:buFont typeface="Arial" panose="020B0604020202020204" pitchFamily="34" charset="0"/>
              <a:buChar char="•"/>
            </a:pPr>
            <a:r>
              <a:rPr lang="en-US" sz="3200" dirty="0">
                <a:solidFill>
                  <a:schemeClr val="accent4"/>
                </a:solidFill>
                <a:latin typeface="Arial" panose="020B0604020202020204" pitchFamily="34" charset="0"/>
                <a:cs typeface="Arial" panose="020B0604020202020204" pitchFamily="34" charset="0"/>
              </a:rPr>
              <a:t>It’s </a:t>
            </a:r>
            <a:r>
              <a:rPr lang="en-US" sz="3200" u="sng" dirty="0">
                <a:solidFill>
                  <a:schemeClr val="accent4"/>
                </a:solidFill>
                <a:latin typeface="Arial" panose="020B0604020202020204" pitchFamily="34" charset="0"/>
                <a:cs typeface="Arial" panose="020B0604020202020204" pitchFamily="34" charset="0"/>
              </a:rPr>
              <a:t>open</a:t>
            </a:r>
            <a:r>
              <a:rPr lang="en-US" sz="3200" dirty="0">
                <a:solidFill>
                  <a:schemeClr val="accent4"/>
                </a:solidFill>
                <a:latin typeface="Arial" panose="020B0604020202020204" pitchFamily="34" charset="0"/>
                <a:cs typeface="Arial" panose="020B0604020202020204" pitchFamily="34" charset="0"/>
              </a:rPr>
              <a:t> to </a:t>
            </a:r>
            <a:r>
              <a:rPr lang="en-US" sz="3200" u="sng" dirty="0">
                <a:solidFill>
                  <a:schemeClr val="accent4"/>
                </a:solidFill>
                <a:latin typeface="Arial" panose="020B0604020202020204" pitchFamily="34" charset="0"/>
                <a:cs typeface="Arial" panose="020B0604020202020204" pitchFamily="34" charset="0"/>
              </a:rPr>
              <a:t>all clouds</a:t>
            </a:r>
            <a:r>
              <a:rPr lang="en-US" sz="3200" dirty="0">
                <a:solidFill>
                  <a:schemeClr val="accent4"/>
                </a:solidFill>
                <a:latin typeface="Arial" panose="020B0604020202020204" pitchFamily="34" charset="0"/>
                <a:cs typeface="Arial" panose="020B0604020202020204" pitchFamily="34" charset="0"/>
              </a:rPr>
              <a:t>  – AWS, Azure, Google, Cloud 28+ and private clouds</a:t>
            </a:r>
            <a:endParaRPr lang="en-GB" sz="3200" dirty="0">
              <a:solidFill>
                <a:schemeClr val="accent4"/>
              </a:solidFill>
              <a:latin typeface="Arial" panose="020B0604020202020204" pitchFamily="34" charset="0"/>
              <a:cs typeface="Arial" panose="020B0604020202020204" pitchFamily="34" charset="0"/>
            </a:endParaRPr>
          </a:p>
          <a:p>
            <a:pPr marL="1028700" lvl="1" indent="-571500" algn="l">
              <a:buFont typeface="Arial" panose="020B0604020202020204" pitchFamily="34" charset="0"/>
              <a:buChar char="•"/>
            </a:pPr>
            <a:r>
              <a:rPr lang="en-US" sz="3200" dirty="0">
                <a:solidFill>
                  <a:schemeClr val="accent4"/>
                </a:solidFill>
                <a:latin typeface="Arial" panose="020B0604020202020204" pitchFamily="34" charset="0"/>
                <a:cs typeface="Arial" panose="020B0604020202020204" pitchFamily="34" charset="0"/>
              </a:rPr>
              <a:t>It enables customers to build and deliver clouds faster for all workload </a:t>
            </a:r>
            <a:r>
              <a:rPr lang="en-US" sz="3200" u="sng" dirty="0">
                <a:solidFill>
                  <a:schemeClr val="accent4"/>
                </a:solidFill>
                <a:latin typeface="Arial" panose="020B0604020202020204" pitchFamily="34" charset="0"/>
                <a:cs typeface="Arial" panose="020B0604020202020204" pitchFamily="34" charset="0"/>
              </a:rPr>
              <a:t>deployment models</a:t>
            </a:r>
            <a:r>
              <a:rPr lang="en-US" sz="3200" dirty="0">
                <a:solidFill>
                  <a:schemeClr val="accent4"/>
                </a:solidFill>
                <a:latin typeface="Arial" panose="020B0604020202020204" pitchFamily="34" charset="0"/>
                <a:cs typeface="Arial" panose="020B0604020202020204" pitchFamily="34" charset="0"/>
              </a:rPr>
              <a:t>:</a:t>
            </a:r>
          </a:p>
          <a:p>
            <a:pPr marL="1485900" lvl="2" indent="-571500" algn="l">
              <a:buFont typeface="Arial" panose="020B0604020202020204" pitchFamily="34" charset="0"/>
              <a:buChar char="•"/>
            </a:pPr>
            <a:r>
              <a:rPr lang="en-US" sz="3000" dirty="0">
                <a:solidFill>
                  <a:schemeClr val="accent4"/>
                </a:solidFill>
                <a:latin typeface="Arial" panose="020B0604020202020204" pitchFamily="34" charset="0"/>
                <a:cs typeface="Arial" panose="020B0604020202020204" pitchFamily="34" charset="0"/>
              </a:rPr>
              <a:t>Including VMs, </a:t>
            </a:r>
            <a:r>
              <a:rPr lang="en-US" sz="3000" u="sng" dirty="0">
                <a:solidFill>
                  <a:schemeClr val="accent4"/>
                </a:solidFill>
                <a:latin typeface="Arial" panose="020B0604020202020204" pitchFamily="34" charset="0"/>
                <a:cs typeface="Arial" panose="020B0604020202020204" pitchFamily="34" charset="0"/>
              </a:rPr>
              <a:t>containers</a:t>
            </a:r>
            <a:r>
              <a:rPr lang="en-US" sz="3000" dirty="0">
                <a:solidFill>
                  <a:schemeClr val="accent4"/>
                </a:solidFill>
                <a:latin typeface="Arial" panose="020B0604020202020204" pitchFamily="34" charset="0"/>
                <a:cs typeface="Arial" panose="020B0604020202020204" pitchFamily="34" charset="0"/>
              </a:rPr>
              <a:t> and </a:t>
            </a:r>
            <a:r>
              <a:rPr lang="en-US" sz="3000" u="sng" dirty="0">
                <a:solidFill>
                  <a:schemeClr val="accent4"/>
                </a:solidFill>
                <a:latin typeface="Arial" panose="020B0604020202020204" pitchFamily="34" charset="0"/>
                <a:cs typeface="Arial" panose="020B0604020202020204" pitchFamily="34" charset="0"/>
              </a:rPr>
              <a:t>bare metal</a:t>
            </a:r>
          </a:p>
          <a:p>
            <a:endParaRPr lang="en-US" dirty="0"/>
          </a:p>
        </p:txBody>
      </p:sp>
      <p:sp>
        <p:nvSpPr>
          <p:cNvPr id="4" name="Slide Number Placeholder 3"/>
          <p:cNvSpPr>
            <a:spLocks noGrp="1"/>
          </p:cNvSpPr>
          <p:nvPr>
            <p:ph type="sldNum" sz="quarter" idx="10"/>
          </p:nvPr>
        </p:nvSpPr>
        <p:spPr/>
        <p:txBody>
          <a:bodyPr/>
          <a:lstStyle/>
          <a:p>
            <a:pPr>
              <a:defRPr/>
            </a:pPr>
            <a:fld id="{DD18C266-68DA-44AC-94DB-BFE8D494DD01}" type="slidenum">
              <a:rPr lang="en-US" smtClean="0">
                <a:solidFill>
                  <a:prstClr val="black"/>
                </a:solidFill>
                <a:latin typeface="Calibri" panose="020F0502020204030204"/>
              </a:rPr>
              <a:pPr>
                <a:defRPr/>
              </a:pPr>
              <a:t>7</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3694986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18C266-68DA-44AC-94DB-BFE8D494DD01}" type="slidenum">
              <a:rPr lang="en-US" smtClean="0">
                <a:solidFill>
                  <a:prstClr val="black"/>
                </a:solidFill>
                <a:latin typeface="Calibri" panose="020F0502020204030204"/>
              </a:rPr>
              <a:pPr/>
              <a:t>8</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29513236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a:bodyPr>
          <a:lstStyle/>
          <a:p>
            <a:r>
              <a:rPr lang="en-US" dirty="0"/>
              <a:t>Today building a private cloud is complex and time consuming</a:t>
            </a:r>
          </a:p>
          <a:p>
            <a:r>
              <a:rPr lang="en-US" dirty="0"/>
              <a:t>Most customers say their virtualization cluster is their private cloud.   It’s a great start for efficiency through virtualization…</a:t>
            </a:r>
          </a:p>
          <a:p>
            <a:r>
              <a:rPr lang="en-US" dirty="0"/>
              <a:t>But these virtualization clusters lack: </a:t>
            </a:r>
          </a:p>
          <a:p>
            <a:pPr marL="45720" indent="-36576">
              <a:buFont typeface="Arial" panose="020B0604020202020204" pitchFamily="34" charset="0"/>
              <a:buChar char="•"/>
            </a:pPr>
            <a:r>
              <a:rPr lang="en-US" dirty="0"/>
              <a:t>The ability for their admins and developers to deploy quickly (service portal)</a:t>
            </a:r>
          </a:p>
          <a:p>
            <a:pPr marL="45720" indent="-36576">
              <a:buFont typeface="Arial" panose="020B0604020202020204" pitchFamily="34" charset="0"/>
              <a:buChar char="•"/>
            </a:pPr>
            <a:r>
              <a:rPr lang="en-US" dirty="0"/>
              <a:t>Multi-tenancy</a:t>
            </a:r>
          </a:p>
          <a:p>
            <a:pPr marL="45720" indent="-36576">
              <a:buFont typeface="Arial" panose="020B0604020202020204" pitchFamily="34" charset="0"/>
              <a:buChar char="•"/>
            </a:pPr>
            <a:r>
              <a:rPr lang="en-US" dirty="0"/>
              <a:t>The ability to scale resources seamlessly  </a:t>
            </a:r>
          </a:p>
          <a:p>
            <a:pPr marL="45720" indent="-36576">
              <a:buFont typeface="Arial" panose="020B0604020202020204" pitchFamily="34" charset="0"/>
              <a:buChar char="•"/>
            </a:pPr>
            <a:r>
              <a:rPr lang="en-US" dirty="0"/>
              <a:t>Multiple deployment models – like containers, bare metal</a:t>
            </a:r>
          </a:p>
          <a:p>
            <a:pPr marL="45720" indent="-36576">
              <a:buFont typeface="Arial" panose="020B0604020202020204" pitchFamily="34" charset="0"/>
              <a:buChar char="•"/>
            </a:pPr>
            <a:endParaRPr lang="en-US" dirty="0"/>
          </a:p>
          <a:p>
            <a:r>
              <a:rPr lang="en-US" dirty="0"/>
              <a:t>Let’s see this using OneSphere</a:t>
            </a:r>
          </a:p>
        </p:txBody>
      </p:sp>
      <p:sp>
        <p:nvSpPr>
          <p:cNvPr id="4" name="Slide Number Placeholder 3"/>
          <p:cNvSpPr>
            <a:spLocks noGrp="1"/>
          </p:cNvSpPr>
          <p:nvPr>
            <p:ph type="sldNum" sz="quarter" idx="10"/>
          </p:nvPr>
        </p:nvSpPr>
        <p:spPr/>
        <p:txBody>
          <a:bodyPr/>
          <a:lstStyle/>
          <a:p>
            <a:fld id="{5BFEAE42-E3FE-4405-B7FC-4425D05B92A0}" type="slidenum">
              <a:rPr lang="uk-UA" smtClean="0">
                <a:solidFill>
                  <a:prstClr val="black"/>
                </a:solidFill>
                <a:latin typeface="Arial" panose="020B0604020202020204"/>
              </a:rPr>
              <a:pPr/>
              <a:t>9</a:t>
            </a:fld>
            <a:endParaRPr lang="uk-UA" dirty="0">
              <a:solidFill>
                <a:prstClr val="black"/>
              </a:solidFill>
              <a:latin typeface="Arial" panose="020B0604020202020204"/>
            </a:endParaRPr>
          </a:p>
        </p:txBody>
      </p:sp>
    </p:spTree>
    <p:extLst>
      <p:ext uri="{BB962C8B-B14F-4D97-AF65-F5344CB8AC3E}">
        <p14:creationId xmlns:p14="http://schemas.microsoft.com/office/powerpoint/2010/main" val="3974466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fontScale="85000" lnSpcReduction="20000"/>
          </a:bodyPr>
          <a:lstStyle/>
          <a:p>
            <a:pPr marL="457200" indent="-457200" algn="l">
              <a:buFont typeface="Arial" panose="020B0604020202020204" pitchFamily="34" charset="0"/>
              <a:buChar char="•"/>
            </a:pPr>
            <a:r>
              <a:rPr lang="en-GB" sz="3200" dirty="0">
                <a:solidFill>
                  <a:schemeClr val="accent4"/>
                </a:solidFill>
              </a:rPr>
              <a:t>It’s not just a SaaS tool</a:t>
            </a:r>
          </a:p>
          <a:p>
            <a:pPr marL="457200" indent="-457200" algn="l">
              <a:buFont typeface="Arial" panose="020B0604020202020204" pitchFamily="34" charset="0"/>
              <a:buChar char="•"/>
            </a:pPr>
            <a:r>
              <a:rPr lang="en-GB" sz="3200" dirty="0">
                <a:solidFill>
                  <a:schemeClr val="accent4"/>
                </a:solidFill>
              </a:rPr>
              <a:t>OneSphere is supported by a full suite of </a:t>
            </a:r>
            <a:r>
              <a:rPr lang="en-GB" sz="3200" u="sng" dirty="0">
                <a:solidFill>
                  <a:schemeClr val="accent4"/>
                </a:solidFill>
              </a:rPr>
              <a:t>advisory and consumption services</a:t>
            </a:r>
            <a:r>
              <a:rPr lang="en-GB" sz="3200" dirty="0">
                <a:solidFill>
                  <a:schemeClr val="accent4"/>
                </a:solidFill>
              </a:rPr>
              <a:t> from HPE Pointnext</a:t>
            </a:r>
          </a:p>
          <a:p>
            <a:pPr marL="457200" indent="-457200" algn="l">
              <a:buFont typeface="Arial" panose="020B0604020202020204" pitchFamily="34" charset="0"/>
              <a:buChar char="•"/>
            </a:pPr>
            <a:r>
              <a:rPr lang="en-GB" sz="3200" dirty="0">
                <a:solidFill>
                  <a:schemeClr val="accent4"/>
                </a:solidFill>
              </a:rPr>
              <a:t>We realize that customers are in different places in their cloud journey. </a:t>
            </a:r>
            <a:r>
              <a:rPr lang="en-GB" sz="3200" u="sng" dirty="0">
                <a:solidFill>
                  <a:schemeClr val="accent4"/>
                </a:solidFill>
              </a:rPr>
              <a:t>CTP can advise </a:t>
            </a:r>
            <a:r>
              <a:rPr lang="en-GB" sz="3200" dirty="0">
                <a:solidFill>
                  <a:schemeClr val="accent4"/>
                </a:solidFill>
              </a:rPr>
              <a:t>customers on their digital transformation and hybrid journey </a:t>
            </a:r>
          </a:p>
          <a:p>
            <a:pPr marL="914400" lvl="1" indent="-457200" algn="l">
              <a:buFont typeface="Arial" panose="020B0604020202020204" pitchFamily="34" charset="0"/>
              <a:buChar char="•"/>
            </a:pPr>
            <a:r>
              <a:rPr lang="en-GB" sz="3200" dirty="0">
                <a:solidFill>
                  <a:schemeClr val="accent4"/>
                </a:solidFill>
              </a:rPr>
              <a:t>cloud strategy</a:t>
            </a:r>
          </a:p>
          <a:p>
            <a:pPr marL="914400" lvl="1" indent="-457200" algn="l">
              <a:buFont typeface="Arial" panose="020B0604020202020204" pitchFamily="34" charset="0"/>
              <a:buChar char="•"/>
            </a:pPr>
            <a:r>
              <a:rPr lang="en-GB" sz="3200" dirty="0">
                <a:solidFill>
                  <a:schemeClr val="accent4"/>
                </a:solidFill>
              </a:rPr>
              <a:t>Security and governance</a:t>
            </a:r>
          </a:p>
          <a:p>
            <a:pPr marL="914400" lvl="1" indent="-457200" algn="l">
              <a:buFont typeface="Arial" panose="020B0604020202020204" pitchFamily="34" charset="0"/>
              <a:buChar char="•"/>
            </a:pPr>
            <a:r>
              <a:rPr lang="en-GB" sz="3200" dirty="0">
                <a:solidFill>
                  <a:schemeClr val="accent4"/>
                </a:solidFill>
              </a:rPr>
              <a:t>Operate in a multi cloud world</a:t>
            </a:r>
          </a:p>
          <a:p>
            <a:pPr marL="457200" indent="-457200" algn="l">
              <a:buFont typeface="Arial" panose="020B0604020202020204" pitchFamily="34" charset="0"/>
              <a:buChar char="•"/>
            </a:pPr>
            <a:r>
              <a:rPr lang="en-GB" sz="3200" dirty="0">
                <a:solidFill>
                  <a:schemeClr val="accent4"/>
                </a:solidFill>
              </a:rPr>
              <a:t>And HPE Pointnext Flex Capacity </a:t>
            </a:r>
            <a:r>
              <a:rPr lang="en-GB" sz="3200" u="sng" dirty="0">
                <a:solidFill>
                  <a:schemeClr val="accent4"/>
                </a:solidFill>
              </a:rPr>
              <a:t>turns on-premises</a:t>
            </a:r>
            <a:r>
              <a:rPr lang="en-GB" sz="3200" dirty="0">
                <a:solidFill>
                  <a:schemeClr val="accent4"/>
                </a:solidFill>
              </a:rPr>
              <a:t> into a pay-for-use consumption model </a:t>
            </a:r>
          </a:p>
          <a:p>
            <a:endParaRPr lang="en-US" dirty="0"/>
          </a:p>
        </p:txBody>
      </p:sp>
      <p:sp>
        <p:nvSpPr>
          <p:cNvPr id="4" name="Slide Number Placeholder 3"/>
          <p:cNvSpPr>
            <a:spLocks noGrp="1"/>
          </p:cNvSpPr>
          <p:nvPr>
            <p:ph type="sldNum" sz="quarter" idx="10"/>
          </p:nvPr>
        </p:nvSpPr>
        <p:spPr/>
        <p:txBody>
          <a:bodyPr/>
          <a:lstStyle/>
          <a:p>
            <a:fld id="{DD18C266-68DA-44AC-94DB-BFE8D494DD01}" type="slidenum">
              <a:rPr lang="en-US" smtClean="0">
                <a:solidFill>
                  <a:prstClr val="black"/>
                </a:solidFill>
                <a:latin typeface="Calibri" panose="020F0502020204030204"/>
              </a:rPr>
              <a:pPr/>
              <a:t>10</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1680500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 Name">
    <p:spTree>
      <p:nvGrpSpPr>
        <p:cNvPr id="1" name=""/>
        <p:cNvGrpSpPr/>
        <p:nvPr/>
      </p:nvGrpSpPr>
      <p:grpSpPr>
        <a:xfrm>
          <a:off x="0" y="0"/>
          <a:ext cx="0" cy="0"/>
          <a:chOff x="0" y="0"/>
          <a:chExt cx="0" cy="0"/>
        </a:xfrm>
      </p:grpSpPr>
      <p:sp>
        <p:nvSpPr>
          <p:cNvPr id="2" name="Title 1"/>
          <p:cNvSpPr>
            <a:spLocks noGrp="1"/>
          </p:cNvSpPr>
          <p:nvPr>
            <p:ph type="title"/>
          </p:nvPr>
        </p:nvSpPr>
        <p:spPr>
          <a:xfrm>
            <a:off x="609441" y="2667000"/>
            <a:ext cx="9141619" cy="2286000"/>
          </a:xfrm>
        </p:spPr>
        <p:txBody>
          <a:bodyPr anchor="b">
            <a:noAutofit/>
          </a:bodyPr>
          <a:lstStyle>
            <a:lvl1pPr>
              <a:lnSpc>
                <a:spcPct val="80000"/>
              </a:lnSpc>
              <a:defRPr sz="8000"/>
            </a:lvl1pPr>
          </a:lstStyle>
          <a:p>
            <a:r>
              <a:rPr lang="en-US"/>
              <a:t>Click to edit Master title style</a:t>
            </a:r>
            <a:endParaRPr dirty="0"/>
          </a:p>
        </p:txBody>
      </p:sp>
      <p:sp>
        <p:nvSpPr>
          <p:cNvPr id="10" name="Text Placeholder 9"/>
          <p:cNvSpPr>
            <a:spLocks noGrp="1"/>
          </p:cNvSpPr>
          <p:nvPr>
            <p:ph type="body" sz="quarter" idx="13"/>
          </p:nvPr>
        </p:nvSpPr>
        <p:spPr>
          <a:xfrm>
            <a:off x="608013" y="4939693"/>
            <a:ext cx="9141619" cy="699107"/>
          </a:xfrm>
        </p:spPr>
        <p:txBody>
          <a:bodyPr wrap="square">
            <a:noAutofit/>
          </a:bodyPr>
          <a:lstStyle>
            <a:lvl1pPr marL="0" indent="0">
              <a:spcBef>
                <a:spcPts val="0"/>
              </a:spcBef>
              <a:buFontTx/>
              <a:buNone/>
              <a:defRPr sz="44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11" name="Text Placeholder 9"/>
          <p:cNvSpPr>
            <a:spLocks noGrp="1"/>
          </p:cNvSpPr>
          <p:nvPr>
            <p:ph type="body" sz="quarter" idx="14"/>
          </p:nvPr>
        </p:nvSpPr>
        <p:spPr>
          <a:xfrm>
            <a:off x="608013" y="5791200"/>
            <a:ext cx="9141619" cy="457200"/>
          </a:xfrm>
        </p:spPr>
        <p:txBody>
          <a:bodyPr wrap="square">
            <a:noAutofit/>
          </a:bodyPr>
          <a:lstStyle>
            <a:lvl1pPr marL="0" indent="0">
              <a:spcBef>
                <a:spcPts val="0"/>
              </a:spcBef>
              <a:buFontTx/>
              <a:buNone/>
              <a:defRPr sz="28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12" name="Text Placeholder 7"/>
          <p:cNvSpPr>
            <a:spLocks noGrp="1"/>
          </p:cNvSpPr>
          <p:nvPr>
            <p:ph type="body" sz="quarter" idx="15" hasCustomPrompt="1"/>
          </p:nvPr>
        </p:nvSpPr>
        <p:spPr>
          <a:xfrm>
            <a:off x="7935522" y="457200"/>
            <a:ext cx="3646877" cy="354113"/>
          </a:xfrm>
        </p:spPr>
        <p:txBody>
          <a:bodyPr>
            <a:noAutofit/>
          </a:bodyPr>
          <a:lstStyle>
            <a:lvl1pPr marL="0" indent="0" algn="r">
              <a:spcBef>
                <a:spcPts val="0"/>
              </a:spcBef>
              <a:buNone/>
              <a:defRPr sz="2000" baseline="0">
                <a:solidFill>
                  <a:schemeClr val="accent4"/>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date</a:t>
            </a:r>
          </a:p>
        </p:txBody>
      </p:sp>
      <p:grpSp>
        <p:nvGrpSpPr>
          <p:cNvPr id="6" name="Group 5"/>
          <p:cNvGrpSpPr/>
          <p:nvPr/>
        </p:nvGrpSpPr>
        <p:grpSpPr>
          <a:xfrm>
            <a:off x="606423" y="456997"/>
            <a:ext cx="3027151" cy="1219403"/>
            <a:chOff x="3578225" y="1146175"/>
            <a:chExt cx="5038725" cy="2111375"/>
          </a:xfrm>
        </p:grpSpPr>
        <p:sp>
          <p:nvSpPr>
            <p:cNvPr id="7"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8"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spTree>
    <p:extLst>
      <p:ext uri="{BB962C8B-B14F-4D97-AF65-F5344CB8AC3E}">
        <p14:creationId xmlns:p14="http://schemas.microsoft.com/office/powerpoint/2010/main" val="3639556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Date Placeholder 1"/>
          <p:cNvSpPr>
            <a:spLocks noGrp="1"/>
          </p:cNvSpPr>
          <p:nvPr>
            <p:ph type="dt" sz="half" idx="10"/>
          </p:nvPr>
        </p:nvSpPr>
        <p:spPr/>
        <p:txBody>
          <a:bodyPr/>
          <a:lstStyle/>
          <a:p>
            <a:fld id="{F83DB4AF-171C-4101-B6CE-9567793D6A22}" type="datetime4">
              <a:rPr lang="en-US" smtClean="0"/>
              <a:t>June 4, 2018</a:t>
            </a:fld>
            <a:endParaRPr/>
          </a:p>
        </p:txBody>
      </p:sp>
      <p:sp>
        <p:nvSpPr>
          <p:cNvPr id="8" name="Footer Placeholder 7"/>
          <p:cNvSpPr>
            <a:spLocks noGrp="1"/>
          </p:cNvSpPr>
          <p:nvPr>
            <p:ph type="ftr" sz="quarter" idx="11"/>
          </p:nvPr>
        </p:nvSpPr>
        <p:spPr/>
        <p:txBody>
          <a:bodyPr/>
          <a:lstStyle/>
          <a:p>
            <a:r>
              <a:rPr lang="en-US"/>
              <a:t>Private | Confidential | Internal Use Only </a:t>
            </a:r>
            <a:endParaRPr/>
          </a:p>
        </p:txBody>
      </p:sp>
      <p:sp>
        <p:nvSpPr>
          <p:cNvPr id="9" name="Slide Number Placeholder 8"/>
          <p:cNvSpPr>
            <a:spLocks noGrp="1"/>
          </p:cNvSpPr>
          <p:nvPr>
            <p:ph type="sldNum" sz="quarter" idx="12"/>
          </p:nvPr>
        </p:nvSpPr>
        <p:spPr/>
        <p:txBody>
          <a:bodyPr/>
          <a:lstStyle/>
          <a:p>
            <a:fld id="{B016F8AB-BCEA-4347-8BA6-BE776009BC89}" type="slidenum">
              <a:rPr/>
              <a:pPr/>
              <a:t>‹#›</a:t>
            </a:fld>
            <a:endParaRPr/>
          </a:p>
        </p:txBody>
      </p:sp>
    </p:spTree>
    <p:extLst>
      <p:ext uri="{BB962C8B-B14F-4D97-AF65-F5344CB8AC3E}">
        <p14:creationId xmlns:p14="http://schemas.microsoft.com/office/powerpoint/2010/main" val="2755291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wrap="square">
            <a:noAutofit/>
          </a:bodyPr>
          <a:lstStyle>
            <a:lvl1pPr>
              <a:defRPr baseline="0"/>
            </a:lvl1pPr>
          </a:lstStyle>
          <a:p>
            <a:r>
              <a:t>Click to add one-line title</a:t>
            </a:r>
          </a:p>
        </p:txBody>
      </p:sp>
      <p:sp>
        <p:nvSpPr>
          <p:cNvPr id="8"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subtitle</a:t>
            </a:r>
          </a:p>
        </p:txBody>
      </p:sp>
      <p:sp>
        <p:nvSpPr>
          <p:cNvPr id="3" name="Content Placeholder 2"/>
          <p:cNvSpPr>
            <a:spLocks noGrp="1"/>
          </p:cNvSpPr>
          <p:nvPr>
            <p:ph idx="1"/>
          </p:nvPr>
        </p:nvSpPr>
        <p:spPr>
          <a:xfrm>
            <a:off x="609600" y="1524000"/>
            <a:ext cx="10969784" cy="457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9245083-E04A-4CFC-9575-67D7B44700BE}" type="datetime4">
              <a:rPr lang="en-US" smtClean="0"/>
              <a:t>June 4, 2018</a:t>
            </a:fld>
            <a:endParaRPr/>
          </a:p>
        </p:txBody>
      </p:sp>
      <p:sp>
        <p:nvSpPr>
          <p:cNvPr id="5" name="Footer Placeholder 4"/>
          <p:cNvSpPr>
            <a:spLocks noGrp="1"/>
          </p:cNvSpPr>
          <p:nvPr>
            <p:ph type="ftr" sz="quarter" idx="11"/>
          </p:nvPr>
        </p:nvSpPr>
        <p:spPr/>
        <p:txBody>
          <a:bodyPr/>
          <a:lstStyle/>
          <a:p>
            <a:r>
              <a:rPr lang="en-US"/>
              <a:t>Private | Confidential | Internal Use Only </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430616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ubtitle, Heading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wrap="square">
            <a:noAutofit/>
          </a:bodyPr>
          <a:lstStyle>
            <a:lvl1pPr>
              <a:defRPr baseline="0"/>
            </a:lvl1pPr>
          </a:lstStyle>
          <a:p>
            <a:r>
              <a:t>Click to add one-line title</a:t>
            </a:r>
          </a:p>
        </p:txBody>
      </p:sp>
      <p:sp>
        <p:nvSpPr>
          <p:cNvPr id="8"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subtitle</a:t>
            </a:r>
          </a:p>
        </p:txBody>
      </p:sp>
      <p:sp>
        <p:nvSpPr>
          <p:cNvPr id="9" name="Text Placeholder 7"/>
          <p:cNvSpPr>
            <a:spLocks noGrp="1"/>
          </p:cNvSpPr>
          <p:nvPr>
            <p:ph type="body" sz="quarter" idx="14" hasCustomPrompt="1"/>
          </p:nvPr>
        </p:nvSpPr>
        <p:spPr>
          <a:xfrm>
            <a:off x="609600" y="1524000"/>
            <a:ext cx="10969943" cy="381000"/>
          </a:xfrm>
        </p:spPr>
        <p:txBody>
          <a:bodyPr>
            <a:noAutofit/>
          </a:bodyPr>
          <a:lstStyle>
            <a:lvl1pPr marL="0" indent="0">
              <a:spcBef>
                <a:spcPts val="0"/>
              </a:spcBef>
              <a:buNone/>
              <a:defRPr sz="2400" b="1" baseline="0">
                <a:latin typeface="+mj-lt"/>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heading</a:t>
            </a:r>
          </a:p>
        </p:txBody>
      </p:sp>
      <p:sp>
        <p:nvSpPr>
          <p:cNvPr id="3" name="Content Placeholder 2"/>
          <p:cNvSpPr>
            <a:spLocks noGrp="1"/>
          </p:cNvSpPr>
          <p:nvPr>
            <p:ph idx="1"/>
          </p:nvPr>
        </p:nvSpPr>
        <p:spPr>
          <a:xfrm>
            <a:off x="609600" y="1978152"/>
            <a:ext cx="10969784" cy="41178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D616E571-3E77-49D5-A217-59430AA664B5}" type="datetime4">
              <a:rPr lang="en-US" smtClean="0"/>
              <a:t>June 4, 2018</a:t>
            </a:fld>
            <a:endParaRPr/>
          </a:p>
        </p:txBody>
      </p:sp>
      <p:sp>
        <p:nvSpPr>
          <p:cNvPr id="5" name="Footer Placeholder 4"/>
          <p:cNvSpPr>
            <a:spLocks noGrp="1"/>
          </p:cNvSpPr>
          <p:nvPr>
            <p:ph type="ftr" sz="quarter" idx="11"/>
          </p:nvPr>
        </p:nvSpPr>
        <p:spPr/>
        <p:txBody>
          <a:bodyPr/>
          <a:lstStyle/>
          <a:p>
            <a:r>
              <a:rPr lang="en-US"/>
              <a:t>Private | Confidential | Internal Use Only </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57068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C7409291-0F4E-4EB9-A3C5-C8C0F6E8506C}" type="datetime4">
              <a:rPr lang="en-US" smtClean="0"/>
              <a:t>June 4, 2018</a:t>
            </a:fld>
            <a:endParaRPr/>
          </a:p>
        </p:txBody>
      </p:sp>
      <p:sp>
        <p:nvSpPr>
          <p:cNvPr id="4" name="Footer Placeholder 3"/>
          <p:cNvSpPr>
            <a:spLocks noGrp="1"/>
          </p:cNvSpPr>
          <p:nvPr>
            <p:ph type="ftr" sz="quarter" idx="11"/>
          </p:nvPr>
        </p:nvSpPr>
        <p:spPr/>
        <p:txBody>
          <a:bodyPr/>
          <a:lstStyle/>
          <a:p>
            <a:r>
              <a:rPr lang="en-US"/>
              <a:t>Private | Confidential | Internal Use Only </a:t>
            </a:r>
            <a:endParaRPr/>
          </a:p>
        </p:txBody>
      </p:sp>
      <p:sp>
        <p:nvSpPr>
          <p:cNvPr id="5" name="Slide Number Placeholder 4"/>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649791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09441" y="521208"/>
            <a:ext cx="10969943" cy="411480"/>
          </a:xfrm>
        </p:spPr>
        <p:txBody>
          <a:bodyPr/>
          <a:lstStyle>
            <a:lvl1pPr>
              <a:defRPr/>
            </a:lvl1pPr>
          </a:lstStyle>
          <a:p>
            <a:r>
              <a:t>Click to add one-line title</a:t>
            </a:r>
          </a:p>
        </p:txBody>
      </p:sp>
      <p:sp>
        <p:nvSpPr>
          <p:cNvPr id="7"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subtitle</a:t>
            </a:r>
          </a:p>
        </p:txBody>
      </p:sp>
      <p:sp>
        <p:nvSpPr>
          <p:cNvPr id="3" name="Date Placeholder 2"/>
          <p:cNvSpPr>
            <a:spLocks noGrp="1"/>
          </p:cNvSpPr>
          <p:nvPr>
            <p:ph type="dt" sz="half" idx="10"/>
          </p:nvPr>
        </p:nvSpPr>
        <p:spPr/>
        <p:txBody>
          <a:bodyPr/>
          <a:lstStyle/>
          <a:p>
            <a:fld id="{9D8B376A-BB85-4136-B29C-D154E47B58B1}" type="datetime4">
              <a:rPr lang="en-US" smtClean="0"/>
              <a:t>June 4, 2018</a:t>
            </a:fld>
            <a:endParaRPr/>
          </a:p>
        </p:txBody>
      </p:sp>
      <p:sp>
        <p:nvSpPr>
          <p:cNvPr id="4" name="Footer Placeholder 3"/>
          <p:cNvSpPr>
            <a:spLocks noGrp="1"/>
          </p:cNvSpPr>
          <p:nvPr>
            <p:ph type="ftr" sz="quarter" idx="11"/>
          </p:nvPr>
        </p:nvSpPr>
        <p:spPr/>
        <p:txBody>
          <a:bodyPr/>
          <a:lstStyle/>
          <a:p>
            <a:r>
              <a:rPr lang="en-US"/>
              <a:t>Private | Confidential | Internal Use Only </a:t>
            </a:r>
            <a:endParaRPr/>
          </a:p>
        </p:txBody>
      </p:sp>
      <p:sp>
        <p:nvSpPr>
          <p:cNvPr id="5" name="Slide Number Placeholder 4"/>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3129388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4224CD-ACBE-4C2F-B76E-3D6B09FEC226}" type="datetime4">
              <a:rPr lang="en-US" smtClean="0"/>
              <a:t>June 4, 2018</a:t>
            </a:fld>
            <a:endParaRPr/>
          </a:p>
        </p:txBody>
      </p:sp>
      <p:sp>
        <p:nvSpPr>
          <p:cNvPr id="3" name="Footer Placeholder 2"/>
          <p:cNvSpPr>
            <a:spLocks noGrp="1"/>
          </p:cNvSpPr>
          <p:nvPr>
            <p:ph type="ftr" sz="quarter" idx="11"/>
          </p:nvPr>
        </p:nvSpPr>
        <p:spPr/>
        <p:txBody>
          <a:bodyPr/>
          <a:lstStyle/>
          <a:p>
            <a:r>
              <a:rPr lang="en-US"/>
              <a:t>Private | Confidential | Internal Use Only </a:t>
            </a:r>
            <a:endParaRPr/>
          </a:p>
        </p:txBody>
      </p:sp>
      <p:sp>
        <p:nvSpPr>
          <p:cNvPr id="4" name="Slide Number Placeholder 3"/>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236592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a:t>Click to edit Master title style</a:t>
            </a:r>
            <a:endParaRPr/>
          </a:p>
        </p:txBody>
      </p:sp>
      <p:sp>
        <p:nvSpPr>
          <p:cNvPr id="3" name="Content Placeholder 2"/>
          <p:cNvSpPr>
            <a:spLocks noGrp="1"/>
          </p:cNvSpPr>
          <p:nvPr>
            <p:ph sz="half" idx="1"/>
          </p:nvPr>
        </p:nvSpPr>
        <p:spPr>
          <a:xfrm>
            <a:off x="609441" y="1524000"/>
            <a:ext cx="530352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75864" y="1524000"/>
            <a:ext cx="530352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C55993C2-ACF9-4743-95AE-BE68EE63098C}" type="datetime4">
              <a:rPr lang="en-US" smtClean="0"/>
              <a:t>June 4, 2018</a:t>
            </a:fld>
            <a:endParaRPr/>
          </a:p>
        </p:txBody>
      </p:sp>
      <p:sp>
        <p:nvSpPr>
          <p:cNvPr id="6" name="Footer Placeholder 5"/>
          <p:cNvSpPr>
            <a:spLocks noGrp="1"/>
          </p:cNvSpPr>
          <p:nvPr>
            <p:ph type="ftr" sz="quarter" idx="11"/>
          </p:nvPr>
        </p:nvSpPr>
        <p:spPr/>
        <p:txBody>
          <a:bodyPr/>
          <a:lstStyle/>
          <a:p>
            <a:r>
              <a:rPr lang="en-US"/>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4183249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Two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a:t>Click to edit Master title style</a:t>
            </a:r>
            <a:endParaRPr/>
          </a:p>
        </p:txBody>
      </p:sp>
      <p:sp>
        <p:nvSpPr>
          <p:cNvPr id="3" name="Text Placeholder 2"/>
          <p:cNvSpPr>
            <a:spLocks noGrp="1"/>
          </p:cNvSpPr>
          <p:nvPr>
            <p:ph type="body" idx="1" hasCustomPrompt="1"/>
          </p:nvPr>
        </p:nvSpPr>
        <p:spPr>
          <a:xfrm>
            <a:off x="609600" y="1523999"/>
            <a:ext cx="5303520" cy="320040"/>
          </a:xfrm>
        </p:spPr>
        <p:txBody>
          <a:bodyPr anchor="t">
            <a:noAutofit/>
          </a:bodyPr>
          <a:lstStyle>
            <a:lvl1pPr marL="0" indent="0">
              <a:spcBef>
                <a:spcPts val="0"/>
              </a:spcBef>
              <a:buNone/>
              <a:defRPr sz="20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dirty="0"/>
              <a:t>Click to add heading</a:t>
            </a:r>
          </a:p>
        </p:txBody>
      </p:sp>
      <p:sp>
        <p:nvSpPr>
          <p:cNvPr id="4" name="Content Placeholder 3"/>
          <p:cNvSpPr>
            <a:spLocks noGrp="1"/>
          </p:cNvSpPr>
          <p:nvPr>
            <p:ph sz="half" idx="2"/>
          </p:nvPr>
        </p:nvSpPr>
        <p:spPr>
          <a:xfrm>
            <a:off x="609441" y="1905000"/>
            <a:ext cx="530352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hasCustomPrompt="1"/>
          </p:nvPr>
        </p:nvSpPr>
        <p:spPr>
          <a:xfrm>
            <a:off x="6275864" y="1523999"/>
            <a:ext cx="5303520" cy="320040"/>
          </a:xfrm>
        </p:spPr>
        <p:txBody>
          <a:bodyPr anchor="t">
            <a:noAutofit/>
          </a:bodyPr>
          <a:lstStyle>
            <a:lvl1pPr marL="0" indent="0">
              <a:spcBef>
                <a:spcPts val="0"/>
              </a:spcBef>
              <a:buNone/>
              <a:defRPr sz="20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6" name="Content Placeholder 5"/>
          <p:cNvSpPr>
            <a:spLocks noGrp="1"/>
          </p:cNvSpPr>
          <p:nvPr>
            <p:ph sz="quarter" idx="4"/>
          </p:nvPr>
        </p:nvSpPr>
        <p:spPr>
          <a:xfrm>
            <a:off x="6275864" y="1905000"/>
            <a:ext cx="530352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59B7EC29-66A7-4DB9-8A88-0D223BB3C7DF}" type="datetime4">
              <a:rPr lang="en-US" smtClean="0"/>
              <a:t>June 4, 2018</a:t>
            </a:fld>
            <a:endParaRPr/>
          </a:p>
        </p:txBody>
      </p:sp>
      <p:sp>
        <p:nvSpPr>
          <p:cNvPr id="8" name="Footer Placeholder 7"/>
          <p:cNvSpPr>
            <a:spLocks noGrp="1"/>
          </p:cNvSpPr>
          <p:nvPr>
            <p:ph type="ftr" sz="quarter" idx="11"/>
          </p:nvPr>
        </p:nvSpPr>
        <p:spPr/>
        <p:txBody>
          <a:bodyPr/>
          <a:lstStyle/>
          <a:p>
            <a:r>
              <a:rPr lang="en-US"/>
              <a:t>Private | Confidential | Internal Use Only </a:t>
            </a:r>
            <a:endParaRPr/>
          </a:p>
        </p:txBody>
      </p:sp>
      <p:sp>
        <p:nvSpPr>
          <p:cNvPr id="9" name="Slide Number Placeholder 8"/>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190298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a:lstStyle>
            <a:lvl1pPr>
              <a:defRPr/>
            </a:lvl1pPr>
          </a:lstStyle>
          <a:p>
            <a:r>
              <a:t>Click to add one-line title</a:t>
            </a:r>
          </a:p>
        </p:txBody>
      </p:sp>
      <p:sp>
        <p:nvSpPr>
          <p:cNvPr id="10"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subtitle</a:t>
            </a:r>
          </a:p>
        </p:txBody>
      </p:sp>
      <p:sp>
        <p:nvSpPr>
          <p:cNvPr id="3" name="Text Placeholder 2"/>
          <p:cNvSpPr>
            <a:spLocks noGrp="1"/>
          </p:cNvSpPr>
          <p:nvPr>
            <p:ph type="body" idx="1" hasCustomPrompt="1"/>
          </p:nvPr>
        </p:nvSpPr>
        <p:spPr>
          <a:xfrm>
            <a:off x="609600" y="1524000"/>
            <a:ext cx="5303520" cy="320040"/>
          </a:xfrm>
        </p:spPr>
        <p:txBody>
          <a:bodyPr anchor="t">
            <a:noAutofit/>
          </a:bodyPr>
          <a:lstStyle>
            <a:lvl1pPr marL="0" indent="0">
              <a:spcBef>
                <a:spcPts val="0"/>
              </a:spcBef>
              <a:buNone/>
              <a:defRPr sz="20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dirty="0"/>
              <a:t>Click to add heading</a:t>
            </a:r>
          </a:p>
        </p:txBody>
      </p:sp>
      <p:sp>
        <p:nvSpPr>
          <p:cNvPr id="4" name="Content Placeholder 3"/>
          <p:cNvSpPr>
            <a:spLocks noGrp="1"/>
          </p:cNvSpPr>
          <p:nvPr>
            <p:ph sz="half" idx="2"/>
          </p:nvPr>
        </p:nvSpPr>
        <p:spPr>
          <a:xfrm>
            <a:off x="609441" y="1906552"/>
            <a:ext cx="5303520" cy="4189448"/>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hasCustomPrompt="1"/>
          </p:nvPr>
        </p:nvSpPr>
        <p:spPr>
          <a:xfrm>
            <a:off x="6275864" y="1524000"/>
            <a:ext cx="5303520" cy="320040"/>
          </a:xfrm>
        </p:spPr>
        <p:txBody>
          <a:bodyPr anchor="t">
            <a:noAutofit/>
          </a:bodyPr>
          <a:lstStyle>
            <a:lvl1pPr marL="0" indent="0">
              <a:spcBef>
                <a:spcPts val="0"/>
              </a:spcBef>
              <a:buNone/>
              <a:defRPr sz="20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6" name="Content Placeholder 5"/>
          <p:cNvSpPr>
            <a:spLocks noGrp="1"/>
          </p:cNvSpPr>
          <p:nvPr>
            <p:ph sz="quarter" idx="4"/>
          </p:nvPr>
        </p:nvSpPr>
        <p:spPr>
          <a:xfrm>
            <a:off x="6275864" y="1906552"/>
            <a:ext cx="5303520" cy="4189448"/>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9CB81006-8E4B-4EC7-8B35-9E2A226CC178}" type="datetime4">
              <a:rPr lang="en-US" smtClean="0"/>
              <a:t>June 4, 2018</a:t>
            </a:fld>
            <a:endParaRPr/>
          </a:p>
        </p:txBody>
      </p:sp>
      <p:sp>
        <p:nvSpPr>
          <p:cNvPr id="8" name="Footer Placeholder 7"/>
          <p:cNvSpPr>
            <a:spLocks noGrp="1"/>
          </p:cNvSpPr>
          <p:nvPr>
            <p:ph type="ftr" sz="quarter" idx="11"/>
          </p:nvPr>
        </p:nvSpPr>
        <p:spPr/>
        <p:txBody>
          <a:bodyPr/>
          <a:lstStyle/>
          <a:p>
            <a:r>
              <a:rPr lang="en-US"/>
              <a:t>Private | Confidential | Internal Use Only </a:t>
            </a:r>
            <a:endParaRPr/>
          </a:p>
        </p:txBody>
      </p:sp>
      <p:sp>
        <p:nvSpPr>
          <p:cNvPr id="9" name="Slide Number Placeholder 8"/>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1160840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a:lstStyle>
            <a:lvl1pPr>
              <a:defRPr/>
            </a:lvl1pPr>
          </a:lstStyle>
          <a:p>
            <a:r>
              <a:t>Click to add one-line title</a:t>
            </a:r>
          </a:p>
        </p:txBody>
      </p:sp>
      <p:sp>
        <p:nvSpPr>
          <p:cNvPr id="15"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subtitle</a:t>
            </a:r>
          </a:p>
        </p:txBody>
      </p:sp>
      <p:sp>
        <p:nvSpPr>
          <p:cNvPr id="9" name="Text Placeholder 2"/>
          <p:cNvSpPr>
            <a:spLocks noGrp="1"/>
          </p:cNvSpPr>
          <p:nvPr>
            <p:ph type="body" idx="1" hasCustomPrompt="1"/>
          </p:nvPr>
        </p:nvSpPr>
        <p:spPr>
          <a:xfrm>
            <a:off x="609600" y="1523999"/>
            <a:ext cx="3428841" cy="320040"/>
          </a:xfrm>
        </p:spPr>
        <p:txBody>
          <a:bodyPr anchor="t">
            <a:noAutofit/>
          </a:bodyPr>
          <a:lstStyle>
            <a:lvl1pPr marL="0" indent="0">
              <a:spcBef>
                <a:spcPts val="0"/>
              </a:spcBef>
              <a:buNone/>
              <a:defRPr sz="20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dirty="0"/>
              <a:t>Click to add heading</a:t>
            </a:r>
          </a:p>
        </p:txBody>
      </p:sp>
      <p:sp>
        <p:nvSpPr>
          <p:cNvPr id="10" name="Text Placeholder 9"/>
          <p:cNvSpPr>
            <a:spLocks noGrp="1"/>
          </p:cNvSpPr>
          <p:nvPr>
            <p:ph type="body" sz="quarter" idx="14"/>
          </p:nvPr>
        </p:nvSpPr>
        <p:spPr>
          <a:xfrm>
            <a:off x="609441"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3" name="Text Placeholder 2"/>
          <p:cNvSpPr>
            <a:spLocks noGrp="1"/>
          </p:cNvSpPr>
          <p:nvPr>
            <p:ph type="body" idx="17" hasCustomPrompt="1"/>
          </p:nvPr>
        </p:nvSpPr>
        <p:spPr>
          <a:xfrm>
            <a:off x="4381659" y="1523999"/>
            <a:ext cx="3428841" cy="320040"/>
          </a:xfrm>
        </p:spPr>
        <p:txBody>
          <a:bodyPr anchor="t">
            <a:noAutofit/>
          </a:bodyPr>
          <a:lstStyle>
            <a:lvl1pPr marL="0" indent="0">
              <a:spcBef>
                <a:spcPts val="0"/>
              </a:spcBef>
              <a:buNone/>
              <a:defRPr sz="20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11" name="Text Placeholder 9"/>
          <p:cNvSpPr>
            <a:spLocks noGrp="1"/>
          </p:cNvSpPr>
          <p:nvPr>
            <p:ph type="body" sz="quarter" idx="15"/>
          </p:nvPr>
        </p:nvSpPr>
        <p:spPr>
          <a:xfrm>
            <a:off x="4381500"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Text Placeholder 2"/>
          <p:cNvSpPr>
            <a:spLocks noGrp="1"/>
          </p:cNvSpPr>
          <p:nvPr>
            <p:ph type="body" idx="18" hasCustomPrompt="1"/>
          </p:nvPr>
        </p:nvSpPr>
        <p:spPr>
          <a:xfrm>
            <a:off x="8153559" y="1523999"/>
            <a:ext cx="3428841" cy="320040"/>
          </a:xfrm>
        </p:spPr>
        <p:txBody>
          <a:bodyPr anchor="t">
            <a:noAutofit/>
          </a:bodyPr>
          <a:lstStyle>
            <a:lvl1pPr marL="0" indent="0">
              <a:spcBef>
                <a:spcPts val="0"/>
              </a:spcBef>
              <a:buNone/>
              <a:defRPr sz="20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dirty="0"/>
              <a:t>Click to add heading</a:t>
            </a:r>
          </a:p>
        </p:txBody>
      </p:sp>
      <p:sp>
        <p:nvSpPr>
          <p:cNvPr id="12" name="Text Placeholder 9"/>
          <p:cNvSpPr>
            <a:spLocks noGrp="1"/>
          </p:cNvSpPr>
          <p:nvPr>
            <p:ph type="body" sz="quarter" idx="16"/>
          </p:nvPr>
        </p:nvSpPr>
        <p:spPr>
          <a:xfrm>
            <a:off x="8150384"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66887A24-F0B6-4F4B-B1C6-A2F970A14243}" type="datetime4">
              <a:rPr lang="en-US" smtClean="0"/>
              <a:t>June 4, 2018</a:t>
            </a:fld>
            <a:endParaRPr/>
          </a:p>
        </p:txBody>
      </p:sp>
      <p:sp>
        <p:nvSpPr>
          <p:cNvPr id="6" name="Footer Placeholder 5"/>
          <p:cNvSpPr>
            <a:spLocks noGrp="1"/>
          </p:cNvSpPr>
          <p:nvPr>
            <p:ph type="ftr" sz="quarter" idx="11"/>
          </p:nvPr>
        </p:nvSpPr>
        <p:spPr/>
        <p:txBody>
          <a:bodyPr/>
          <a:lstStyle/>
          <a:p>
            <a:r>
              <a:rPr lang="en-US"/>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350263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8011" cy="1936016"/>
          </a:xfrm>
        </p:spPr>
        <p:txBody>
          <a:bodyPr anchor="t">
            <a:noAutofit/>
          </a:bodyPr>
          <a:lstStyle>
            <a:lvl1pPr>
              <a:lnSpc>
                <a:spcPct val="80000"/>
              </a:lnSpc>
              <a:defRPr sz="7200"/>
            </a:lvl1pPr>
          </a:lstStyle>
          <a:p>
            <a:r>
              <a:rPr lang="en-US"/>
              <a:t>Click to edit Master title style</a:t>
            </a:r>
            <a:endParaRPr dirty="0"/>
          </a:p>
        </p:txBody>
      </p:sp>
      <p:sp>
        <p:nvSpPr>
          <p:cNvPr id="3" name="Text Placeholder 2"/>
          <p:cNvSpPr>
            <a:spLocks noGrp="1"/>
          </p:cNvSpPr>
          <p:nvPr>
            <p:ph type="body" idx="1"/>
          </p:nvPr>
        </p:nvSpPr>
        <p:spPr>
          <a:xfrm>
            <a:off x="609601" y="2545616"/>
            <a:ext cx="8228011" cy="608426"/>
          </a:xfrm>
        </p:spPr>
        <p:txBody>
          <a:bodyPr>
            <a:noAutofit/>
          </a:bodyPr>
          <a:lstStyle>
            <a:lvl1pPr marL="0" indent="0">
              <a:spcBef>
                <a:spcPts val="600"/>
              </a:spcBef>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DE6C6F-8B87-42C6-A99B-2B97A2E79B21}" type="datetime4">
              <a:rPr lang="en-US" smtClean="0"/>
              <a:t>June 4, 2018</a:t>
            </a:fld>
            <a:endParaRPr/>
          </a:p>
        </p:txBody>
      </p:sp>
      <p:sp>
        <p:nvSpPr>
          <p:cNvPr id="5" name="Footer Placeholder 4"/>
          <p:cNvSpPr>
            <a:spLocks noGrp="1"/>
          </p:cNvSpPr>
          <p:nvPr>
            <p:ph type="ftr" sz="quarter" idx="11"/>
          </p:nvPr>
        </p:nvSpPr>
        <p:spPr/>
        <p:txBody>
          <a:bodyPr/>
          <a:lstStyle/>
          <a:p>
            <a:r>
              <a:rPr lang="en-US"/>
              <a:t>Private | Confidential | Internal Use Only </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2246664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609600" y="1524000"/>
            <a:ext cx="7848600" cy="45720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bwMode="ltGray">
          <a:xfrm>
            <a:off x="8610600" y="1524000"/>
            <a:ext cx="2968784" cy="4572000"/>
          </a:xfrm>
          <a:solidFill>
            <a:schemeClr val="accent5"/>
          </a:solidFill>
        </p:spPr>
        <p:txBody>
          <a:bodyPr lIns="91440" tIns="91440" rIns="91440" bIns="91440">
            <a:noAutofit/>
          </a:bodyPr>
          <a:lstStyle>
            <a:lvl1pPr marL="0" indent="0">
              <a:spcBef>
                <a:spcPts val="900"/>
              </a:spcBef>
              <a:buNone/>
              <a:defRPr sz="18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804486-EC55-467B-B5BA-20296A9E153B}" type="datetime4">
              <a:rPr lang="en-US" smtClean="0"/>
              <a:t>June 4, 2018</a:t>
            </a:fld>
            <a:endParaRPr/>
          </a:p>
        </p:txBody>
      </p:sp>
      <p:sp>
        <p:nvSpPr>
          <p:cNvPr id="6" name="Footer Placeholder 5"/>
          <p:cNvSpPr>
            <a:spLocks noGrp="1"/>
          </p:cNvSpPr>
          <p:nvPr>
            <p:ph type="ftr" sz="quarter" idx="11"/>
          </p:nvPr>
        </p:nvSpPr>
        <p:spPr/>
        <p:txBody>
          <a:bodyPr/>
          <a:lstStyle/>
          <a:p>
            <a:r>
              <a:rPr lang="en-US"/>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2182299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icture with Content">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Click to edit Master title style</a:t>
            </a:r>
            <a:endParaRPr/>
          </a:p>
        </p:txBody>
      </p:sp>
      <p:sp>
        <p:nvSpPr>
          <p:cNvPr id="3" name="Picture Placeholder 2"/>
          <p:cNvSpPr>
            <a:spLocks noGrp="1"/>
          </p:cNvSpPr>
          <p:nvPr>
            <p:ph type="pic" idx="1"/>
          </p:nvPr>
        </p:nvSpPr>
        <p:spPr bwMode="ltGray">
          <a:xfrm>
            <a:off x="609440" y="1524000"/>
            <a:ext cx="6705760" cy="4572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8" name="Text Placeholder 9"/>
          <p:cNvSpPr>
            <a:spLocks noGrp="1"/>
          </p:cNvSpPr>
          <p:nvPr>
            <p:ph type="body" sz="quarter" idx="16"/>
          </p:nvPr>
        </p:nvSpPr>
        <p:spPr>
          <a:xfrm>
            <a:off x="7467600" y="1524000"/>
            <a:ext cx="4111784"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D6CCA50-4A7E-4555-895D-75551972433A}" type="datetime4">
              <a:rPr lang="en-US" smtClean="0"/>
              <a:t>June 4, 2018</a:t>
            </a:fld>
            <a:endParaRPr/>
          </a:p>
        </p:txBody>
      </p:sp>
      <p:sp>
        <p:nvSpPr>
          <p:cNvPr id="6" name="Footer Placeholder 5"/>
          <p:cNvSpPr>
            <a:spLocks noGrp="1"/>
          </p:cNvSpPr>
          <p:nvPr>
            <p:ph type="ftr" sz="quarter" idx="11"/>
          </p:nvPr>
        </p:nvSpPr>
        <p:spPr/>
        <p:txBody>
          <a:bodyPr/>
          <a:lstStyle/>
          <a:p>
            <a:r>
              <a:rPr lang="en-US"/>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1879856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a:p>
        </p:txBody>
      </p:sp>
      <p:sp>
        <p:nvSpPr>
          <p:cNvPr id="3" name="Picture Placeholder 2"/>
          <p:cNvSpPr>
            <a:spLocks noGrp="1"/>
          </p:cNvSpPr>
          <p:nvPr>
            <p:ph type="pic" idx="1"/>
          </p:nvPr>
        </p:nvSpPr>
        <p:spPr bwMode="ltGray">
          <a:xfrm>
            <a:off x="609440" y="1524000"/>
            <a:ext cx="6705760" cy="4572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4" name="Text Placeholder 3"/>
          <p:cNvSpPr>
            <a:spLocks noGrp="1"/>
          </p:cNvSpPr>
          <p:nvPr>
            <p:ph type="body" sz="half" idx="2"/>
          </p:nvPr>
        </p:nvSpPr>
        <p:spPr bwMode="ltGray">
          <a:xfrm>
            <a:off x="7467601" y="1524000"/>
            <a:ext cx="4111784" cy="4572000"/>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E2BCAA9-DE57-405E-AF64-FAE0BBF4BC3D}" type="datetime4">
              <a:rPr lang="en-US" smtClean="0"/>
              <a:t>June 4, 2018</a:t>
            </a:fld>
            <a:endParaRPr/>
          </a:p>
        </p:txBody>
      </p:sp>
      <p:sp>
        <p:nvSpPr>
          <p:cNvPr id="6" name="Footer Placeholder 5"/>
          <p:cNvSpPr>
            <a:spLocks noGrp="1"/>
          </p:cNvSpPr>
          <p:nvPr>
            <p:ph type="ftr" sz="quarter" idx="11"/>
          </p:nvPr>
        </p:nvSpPr>
        <p:spPr/>
        <p:txBody>
          <a:bodyPr/>
          <a:lstStyle/>
          <a:p>
            <a:r>
              <a:rPr lang="en-US"/>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1471410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icture Righ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5257800" cy="852364"/>
          </a:xfrm>
        </p:spPr>
        <p:txBody>
          <a:bodyPr anchor="t"/>
          <a:lstStyle>
            <a:lvl1pPr>
              <a:defRPr sz="2800"/>
            </a:lvl1pPr>
          </a:lstStyle>
          <a:p>
            <a:r>
              <a:rPr lang="en-US"/>
              <a:t>Click to edit Master title style</a:t>
            </a:r>
            <a:endParaRPr/>
          </a:p>
        </p:txBody>
      </p:sp>
      <p:sp>
        <p:nvSpPr>
          <p:cNvPr id="4" name="Text Placeholder 3"/>
          <p:cNvSpPr>
            <a:spLocks noGrp="1"/>
          </p:cNvSpPr>
          <p:nvPr>
            <p:ph type="body" sz="half" idx="2"/>
          </p:nvPr>
        </p:nvSpPr>
        <p:spPr>
          <a:xfrm>
            <a:off x="609441" y="2819400"/>
            <a:ext cx="3657600" cy="1981200"/>
          </a:xfrm>
          <a:noFill/>
        </p:spPr>
        <p:txBody>
          <a:bodyPr lIns="0" tIns="0" rIns="0" bIns="0">
            <a:noAutofit/>
          </a:bodyPr>
          <a:lstStyle>
            <a:lvl1pPr marL="0" indent="0">
              <a:spcBef>
                <a:spcPts val="900"/>
              </a:spcBef>
              <a:buNone/>
              <a:defRPr sz="18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p:cNvSpPr>
            <a:spLocks noGrp="1"/>
          </p:cNvSpPr>
          <p:nvPr>
            <p:ph type="pic" idx="1"/>
          </p:nvPr>
        </p:nvSpPr>
        <p:spPr bwMode="ltGray">
          <a:xfrm>
            <a:off x="6095999" y="519236"/>
            <a:ext cx="5486399" cy="5576764"/>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5" name="Date Placeholder 4"/>
          <p:cNvSpPr>
            <a:spLocks noGrp="1"/>
          </p:cNvSpPr>
          <p:nvPr>
            <p:ph type="dt" sz="half" idx="10"/>
          </p:nvPr>
        </p:nvSpPr>
        <p:spPr/>
        <p:txBody>
          <a:bodyPr/>
          <a:lstStyle/>
          <a:p>
            <a:fld id="{233394A9-2489-40D2-8190-DF77D8DF3726}" type="datetime4">
              <a:rPr lang="en-US" smtClean="0"/>
              <a:t>June 4, 2018</a:t>
            </a:fld>
            <a:endParaRPr/>
          </a:p>
        </p:txBody>
      </p:sp>
      <p:sp>
        <p:nvSpPr>
          <p:cNvPr id="6" name="Footer Placeholder 5"/>
          <p:cNvSpPr>
            <a:spLocks noGrp="1"/>
          </p:cNvSpPr>
          <p:nvPr>
            <p:ph type="ftr" sz="quarter" idx="11"/>
          </p:nvPr>
        </p:nvSpPr>
        <p:spPr/>
        <p:txBody>
          <a:bodyPr/>
          <a:lstStyle/>
          <a:p>
            <a:r>
              <a:rPr lang="en-US"/>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407718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0" name="Title 9"/>
          <p:cNvSpPr>
            <a:spLocks noGrp="1"/>
          </p:cNvSpPr>
          <p:nvPr>
            <p:ph type="title"/>
          </p:nvPr>
        </p:nvSpPr>
        <p:spPr>
          <a:xfrm>
            <a:off x="609441" y="519236"/>
            <a:ext cx="10969943" cy="852364"/>
          </a:xfrm>
        </p:spPr>
        <p:txBody>
          <a:bodyPr/>
          <a:lstStyle/>
          <a:p>
            <a:r>
              <a:rPr lang="en-US"/>
              <a:t>Click to edit Master title style</a:t>
            </a:r>
            <a:endParaRPr/>
          </a:p>
        </p:txBody>
      </p:sp>
      <p:sp>
        <p:nvSpPr>
          <p:cNvPr id="3" name="Picture Placeholder 2"/>
          <p:cNvSpPr>
            <a:spLocks noGrp="1"/>
          </p:cNvSpPr>
          <p:nvPr>
            <p:ph type="pic" idx="1"/>
          </p:nvPr>
        </p:nvSpPr>
        <p:spPr bwMode="ltGray">
          <a:xfrm>
            <a:off x="608013" y="1524000"/>
            <a:ext cx="5312664" cy="33528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4" name="Text Placeholder 3"/>
          <p:cNvSpPr>
            <a:spLocks noGrp="1"/>
          </p:cNvSpPr>
          <p:nvPr>
            <p:ph type="body" sz="half" idx="2"/>
          </p:nvPr>
        </p:nvSpPr>
        <p:spPr bwMode="ltGray">
          <a:xfrm>
            <a:off x="609440" y="4953000"/>
            <a:ext cx="5312664" cy="1143000"/>
          </a:xfrm>
          <a:solidFill>
            <a:schemeClr val="accent4"/>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Picture Placeholder 2"/>
          <p:cNvSpPr>
            <a:spLocks noGrp="1"/>
          </p:cNvSpPr>
          <p:nvPr>
            <p:ph type="pic" idx="13"/>
          </p:nvPr>
        </p:nvSpPr>
        <p:spPr bwMode="ltGray">
          <a:xfrm>
            <a:off x="6266720" y="1524000"/>
            <a:ext cx="5312664" cy="33528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9" name="Text Placeholder 3"/>
          <p:cNvSpPr>
            <a:spLocks noGrp="1"/>
          </p:cNvSpPr>
          <p:nvPr>
            <p:ph type="body" sz="half" idx="14"/>
          </p:nvPr>
        </p:nvSpPr>
        <p:spPr bwMode="ltGray">
          <a:xfrm>
            <a:off x="6266720" y="4953000"/>
            <a:ext cx="5312664" cy="1143000"/>
          </a:xfrm>
          <a:solidFill>
            <a:schemeClr val="accent4"/>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4F51CA1-1234-4ED3-8DF6-8384EE6DB823}" type="datetime4">
              <a:rPr lang="en-US" smtClean="0"/>
              <a:t>June 4, 2018</a:t>
            </a:fld>
            <a:endParaRPr/>
          </a:p>
        </p:txBody>
      </p:sp>
      <p:sp>
        <p:nvSpPr>
          <p:cNvPr id="6" name="Footer Placeholder 5"/>
          <p:cNvSpPr>
            <a:spLocks noGrp="1"/>
          </p:cNvSpPr>
          <p:nvPr>
            <p:ph type="ftr" sz="quarter" idx="11"/>
          </p:nvPr>
        </p:nvSpPr>
        <p:spPr/>
        <p:txBody>
          <a:bodyPr/>
          <a:lstStyle/>
          <a:p>
            <a:r>
              <a:rPr lang="en-US"/>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4201898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t>Click to edit Master title style</a:t>
            </a:r>
            <a:endParaRPr/>
          </a:p>
        </p:txBody>
      </p:sp>
      <p:sp>
        <p:nvSpPr>
          <p:cNvPr id="3" name="Picture Placeholder 2"/>
          <p:cNvSpPr>
            <a:spLocks noGrp="1"/>
          </p:cNvSpPr>
          <p:nvPr>
            <p:ph type="pic" idx="1"/>
          </p:nvPr>
        </p:nvSpPr>
        <p:spPr bwMode="ltGray">
          <a:xfrm>
            <a:off x="608013"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4" name="Text Placeholder 3"/>
          <p:cNvSpPr>
            <a:spLocks noGrp="1"/>
          </p:cNvSpPr>
          <p:nvPr>
            <p:ph type="body" sz="half" idx="2"/>
          </p:nvPr>
        </p:nvSpPr>
        <p:spPr bwMode="ltGray">
          <a:xfrm>
            <a:off x="609440" y="4267200"/>
            <a:ext cx="3429000" cy="1828800"/>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Picture Placeholder 2"/>
          <p:cNvSpPr>
            <a:spLocks noGrp="1"/>
          </p:cNvSpPr>
          <p:nvPr>
            <p:ph type="pic" idx="13"/>
          </p:nvPr>
        </p:nvSpPr>
        <p:spPr bwMode="ltGray">
          <a:xfrm>
            <a:off x="4381500"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9" name="Text Placeholder 3"/>
          <p:cNvSpPr>
            <a:spLocks noGrp="1"/>
          </p:cNvSpPr>
          <p:nvPr>
            <p:ph type="body" sz="half" idx="14"/>
          </p:nvPr>
        </p:nvSpPr>
        <p:spPr bwMode="ltGray">
          <a:xfrm>
            <a:off x="4381500" y="4267200"/>
            <a:ext cx="3429000" cy="1828800"/>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Picture Placeholder 2"/>
          <p:cNvSpPr>
            <a:spLocks noGrp="1"/>
          </p:cNvSpPr>
          <p:nvPr>
            <p:ph type="pic" idx="15"/>
          </p:nvPr>
        </p:nvSpPr>
        <p:spPr bwMode="ltGray">
          <a:xfrm>
            <a:off x="8150384" y="1524000"/>
            <a:ext cx="3429000" cy="2667000"/>
          </a:xfrm>
        </p:spPr>
        <p:txBody>
          <a:bodyPr lIns="0" tIns="45720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11" name="Text Placeholder 3"/>
          <p:cNvSpPr>
            <a:spLocks noGrp="1"/>
          </p:cNvSpPr>
          <p:nvPr>
            <p:ph type="body" sz="half" idx="16"/>
          </p:nvPr>
        </p:nvSpPr>
        <p:spPr bwMode="ltGray">
          <a:xfrm>
            <a:off x="8150384" y="4267200"/>
            <a:ext cx="3429000" cy="1828800"/>
          </a:xfrm>
          <a:solidFill>
            <a:srgbClr val="425563"/>
          </a:solidFill>
        </p:spPr>
        <p:txBody>
          <a:bodyPr lIns="91440" tIns="91440" rIns="91440" bIns="91440">
            <a:noAutofit/>
          </a:bodyPr>
          <a:lstStyle>
            <a:lvl1pPr marL="0" indent="0">
              <a:spcBef>
                <a:spcPts val="90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6E2EA4-5155-4762-A1B2-ABBC664D6039}" type="datetime4">
              <a:rPr lang="en-US" smtClean="0"/>
              <a:t>June 4, 2018</a:t>
            </a:fld>
            <a:endParaRPr/>
          </a:p>
        </p:txBody>
      </p:sp>
      <p:sp>
        <p:nvSpPr>
          <p:cNvPr id="6" name="Footer Placeholder 5"/>
          <p:cNvSpPr>
            <a:spLocks noGrp="1"/>
          </p:cNvSpPr>
          <p:nvPr>
            <p:ph type="ftr" sz="quarter" idx="11"/>
          </p:nvPr>
        </p:nvSpPr>
        <p:spPr/>
        <p:txBody>
          <a:bodyPr/>
          <a:lstStyle/>
          <a:p>
            <a:r>
              <a:rPr lang="en-US"/>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1201589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itle 4"/>
          <p:cNvSpPr>
            <a:spLocks noGrp="1"/>
          </p:cNvSpPr>
          <p:nvPr>
            <p:ph type="title"/>
          </p:nvPr>
        </p:nvSpPr>
        <p:spPr>
          <a:xfrm>
            <a:off x="610393" y="2209800"/>
            <a:ext cx="8229600" cy="1905000"/>
          </a:xfrm>
        </p:spPr>
        <p:txBody>
          <a:bodyPr anchor="b"/>
          <a:lstStyle>
            <a:lvl1pPr>
              <a:lnSpc>
                <a:spcPct val="80000"/>
              </a:lnSpc>
              <a:defRPr sz="6600"/>
            </a:lvl1pPr>
          </a:lstStyle>
          <a:p>
            <a:r>
              <a:rPr lang="en-US"/>
              <a:t>Click to edit Master title style</a:t>
            </a:r>
            <a:endParaRPr dirty="0"/>
          </a:p>
        </p:txBody>
      </p:sp>
      <p:sp>
        <p:nvSpPr>
          <p:cNvPr id="3" name="Subtitle 2"/>
          <p:cNvSpPr>
            <a:spLocks noGrp="1"/>
          </p:cNvSpPr>
          <p:nvPr>
            <p:ph type="subTitle" idx="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grpSp>
        <p:nvGrpSpPr>
          <p:cNvPr id="7" name="Group 6"/>
          <p:cNvGrpSpPr/>
          <p:nvPr/>
        </p:nvGrpSpPr>
        <p:grpSpPr>
          <a:xfrm>
            <a:off x="606423" y="456997"/>
            <a:ext cx="3027151" cy="1219403"/>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spTree>
    <p:extLst>
      <p:ext uri="{BB962C8B-B14F-4D97-AF65-F5344CB8AC3E}">
        <p14:creationId xmlns:p14="http://schemas.microsoft.com/office/powerpoint/2010/main" val="961163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9D56A87F-DBBB-4C72-B067-7D908DF775D2}" type="datetime4">
              <a:rPr lang="en-US" smtClean="0"/>
              <a:t>June 4, 2018</a:t>
            </a:fld>
            <a:endParaRPr/>
          </a:p>
        </p:txBody>
      </p:sp>
      <p:sp>
        <p:nvSpPr>
          <p:cNvPr id="5" name="Footer Placeholder 4"/>
          <p:cNvSpPr>
            <a:spLocks noGrp="1"/>
          </p:cNvSpPr>
          <p:nvPr>
            <p:ph type="ftr" sz="quarter" idx="11"/>
          </p:nvPr>
        </p:nvSpPr>
        <p:spPr/>
        <p:txBody>
          <a:bodyPr/>
          <a:lstStyle/>
          <a:p>
            <a:r>
              <a:rPr lang="en-US"/>
              <a:t>Private | Confidential | Internal Use Only </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539263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3200" y="519236"/>
            <a:ext cx="1219198" cy="5576764"/>
          </a:xfrm>
        </p:spPr>
        <p:txBody>
          <a:bodyPr vert="eaVert"/>
          <a:lstStyle>
            <a:lvl1pPr>
              <a:defRPr/>
            </a:lvl1pPr>
          </a:lstStyle>
          <a:p>
            <a:r>
              <a:rPr lang="en-US"/>
              <a:t>Click to edit Master title style</a:t>
            </a:r>
            <a:endParaRPr/>
          </a:p>
        </p:txBody>
      </p:sp>
      <p:sp>
        <p:nvSpPr>
          <p:cNvPr id="3" name="Vertical Text Placeholder 2"/>
          <p:cNvSpPr>
            <a:spLocks noGrp="1"/>
          </p:cNvSpPr>
          <p:nvPr>
            <p:ph type="body" orient="vert" idx="1"/>
          </p:nvPr>
        </p:nvSpPr>
        <p:spPr>
          <a:xfrm>
            <a:off x="609600" y="519235"/>
            <a:ext cx="9677400" cy="55767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6DBA9284-D222-4ABF-8FDC-6C16532E8472}" type="datetime4">
              <a:rPr lang="en-US" smtClean="0"/>
              <a:t>June 4, 2018</a:t>
            </a:fld>
            <a:endParaRPr/>
          </a:p>
        </p:txBody>
      </p:sp>
      <p:sp>
        <p:nvSpPr>
          <p:cNvPr id="5" name="Footer Placeholder 4"/>
          <p:cNvSpPr>
            <a:spLocks noGrp="1"/>
          </p:cNvSpPr>
          <p:nvPr>
            <p:ph type="ftr" sz="quarter" idx="11"/>
          </p:nvPr>
        </p:nvSpPr>
        <p:spPr/>
        <p:txBody>
          <a:bodyPr/>
          <a:lstStyle/>
          <a:p>
            <a:r>
              <a:rPr lang="en-US"/>
              <a:t>Private | Confidential | Internal Use Only </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365013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p:bg bwMode="ltGray">
      <p:bgPr>
        <a:solidFill>
          <a:schemeClr val="bg1"/>
        </a:solidFill>
        <a:effectLst/>
      </p:bgPr>
    </p:bg>
    <p:spTree>
      <p:nvGrpSpPr>
        <p:cNvPr id="1" name=""/>
        <p:cNvGrpSpPr/>
        <p:nvPr/>
      </p:nvGrpSpPr>
      <p:grpSpPr>
        <a:xfrm>
          <a:off x="0" y="0"/>
          <a:ext cx="0" cy="0"/>
          <a:chOff x="0" y="0"/>
          <a:chExt cx="0" cy="0"/>
        </a:xfrm>
      </p:grpSpPr>
      <p:pic>
        <p:nvPicPr>
          <p:cNvPr id="10" name="Picture 9" descr="hpe ppt cover logos_grn_pos.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06423" y="456997"/>
            <a:ext cx="3035808" cy="1225296"/>
          </a:xfrm>
          <a:prstGeom prst="rect">
            <a:avLst/>
          </a:prstGeom>
        </p:spPr>
      </p:pic>
      <p:sp>
        <p:nvSpPr>
          <p:cNvPr id="11" name="Title 4"/>
          <p:cNvSpPr>
            <a:spLocks noGrp="1"/>
          </p:cNvSpPr>
          <p:nvPr>
            <p:ph type="title" hasCustomPrompt="1"/>
          </p:nvPr>
        </p:nvSpPr>
        <p:spPr>
          <a:xfrm>
            <a:off x="610392" y="2209800"/>
            <a:ext cx="8838407" cy="1905000"/>
          </a:xfrm>
        </p:spPr>
        <p:txBody>
          <a:bodyPr anchor="b"/>
          <a:lstStyle>
            <a:lvl1pPr>
              <a:lnSpc>
                <a:spcPct val="80000"/>
              </a:lnSpc>
              <a:defRPr sz="6600"/>
            </a:lvl1pPr>
          </a:lstStyle>
          <a:p>
            <a:r>
              <a:rPr lang="en-US" dirty="0"/>
              <a:t>Title slide with picture</a:t>
            </a:r>
            <a:endParaRPr dirty="0"/>
          </a:p>
        </p:txBody>
      </p:sp>
      <p:sp>
        <p:nvSpPr>
          <p:cNvPr id="13" name="Subtitle 2"/>
          <p:cNvSpPr>
            <a:spLocks noGrp="1"/>
          </p:cNvSpPr>
          <p:nvPr>
            <p:ph type="subTitle" idx="1" hasCustomPrompt="1"/>
          </p:nvPr>
        </p:nvSpPr>
        <p:spPr>
          <a:xfrm>
            <a:off x="608013" y="4267200"/>
            <a:ext cx="8229600" cy="914400"/>
          </a:xfrm>
        </p:spPr>
        <p:txBody>
          <a:bodyPr>
            <a:noAutofit/>
          </a:bodyPr>
          <a:lstStyle>
            <a:lvl1pPr marL="0" indent="0" algn="l">
              <a:spcBef>
                <a:spcPts val="0"/>
              </a:spcBef>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name and title</a:t>
            </a:r>
            <a:endParaRPr dirty="0"/>
          </a:p>
        </p:txBody>
      </p:sp>
      <p:sp>
        <p:nvSpPr>
          <p:cNvPr id="14"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tx1"/>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Month day, year</a:t>
            </a:r>
            <a:endParaRPr dirty="0"/>
          </a:p>
        </p:txBody>
      </p:sp>
    </p:spTree>
    <p:extLst>
      <p:ext uri="{BB962C8B-B14F-4D97-AF65-F5344CB8AC3E}">
        <p14:creationId xmlns:p14="http://schemas.microsoft.com/office/powerpoint/2010/main" val="1917418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late Section Header">
    <p:spTree>
      <p:nvGrpSpPr>
        <p:cNvPr id="1" name=""/>
        <p:cNvGrpSpPr/>
        <p:nvPr/>
      </p:nvGrpSpPr>
      <p:grpSpPr>
        <a:xfrm>
          <a:off x="0" y="0"/>
          <a:ext cx="0" cy="0"/>
          <a:chOff x="0" y="0"/>
          <a:chExt cx="0" cy="0"/>
        </a:xfrm>
      </p:grpSpPr>
      <p:sp>
        <p:nvSpPr>
          <p:cNvPr id="7" name="Rectangle 6"/>
          <p:cNvSpPr/>
          <p:nvPr/>
        </p:nvSpPr>
        <p:spPr bwMode="blackWhite">
          <a:xfrm>
            <a:off x="608013" y="608806"/>
            <a:ext cx="10971370" cy="5486400"/>
          </a:xfrm>
          <a:prstGeom prst="rect">
            <a:avLst/>
          </a:prstGeom>
          <a:solidFill>
            <a:srgbClr val="42556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a:p>
        </p:txBody>
      </p:sp>
      <p:sp>
        <p:nvSpPr>
          <p:cNvPr id="2" name="Title 1"/>
          <p:cNvSpPr>
            <a:spLocks noGrp="1"/>
          </p:cNvSpPr>
          <p:nvPr>
            <p:ph type="title"/>
          </p:nvPr>
        </p:nvSpPr>
        <p:spPr>
          <a:xfrm>
            <a:off x="989012" y="990599"/>
            <a:ext cx="8228011" cy="603857"/>
          </a:xfrm>
        </p:spPr>
        <p:txBody>
          <a:bodyPr anchor="t">
            <a:noAutofit/>
          </a:bodyPr>
          <a:lstStyle>
            <a:lvl1pPr>
              <a:lnSpc>
                <a:spcPct val="90000"/>
              </a:lnSpc>
              <a:defRPr sz="4000">
                <a:solidFill>
                  <a:schemeClr val="bg1"/>
                </a:solidFill>
              </a:defRPr>
            </a:lvl1pPr>
          </a:lstStyle>
          <a:p>
            <a:r>
              <a:rPr lang="en-US"/>
              <a:t>Click to edit Master title style</a:t>
            </a:r>
            <a:endParaRPr dirty="0"/>
          </a:p>
        </p:txBody>
      </p:sp>
      <p:sp>
        <p:nvSpPr>
          <p:cNvPr id="3" name="Text Placeholder 2"/>
          <p:cNvSpPr>
            <a:spLocks noGrp="1"/>
          </p:cNvSpPr>
          <p:nvPr>
            <p:ph type="body" idx="1"/>
          </p:nvPr>
        </p:nvSpPr>
        <p:spPr>
          <a:xfrm>
            <a:off x="989013" y="1600885"/>
            <a:ext cx="8228011" cy="533400"/>
          </a:xfrm>
        </p:spPr>
        <p:txBody>
          <a:bodyPr>
            <a:noAutofit/>
          </a:bodyPr>
          <a:lstStyle>
            <a:lvl1pPr marL="0" indent="0">
              <a:spcBef>
                <a:spcPts val="0"/>
              </a:spcBef>
              <a:buNone/>
              <a:defRPr sz="32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88DA92-A479-484D-8BD5-8A58A98CC4AB}" type="datetime4">
              <a:rPr lang="en-US" smtClean="0"/>
              <a:t>June 4, 2018</a:t>
            </a:fld>
            <a:endParaRPr/>
          </a:p>
        </p:txBody>
      </p:sp>
      <p:sp>
        <p:nvSpPr>
          <p:cNvPr id="5" name="Footer Placeholder 4"/>
          <p:cNvSpPr>
            <a:spLocks noGrp="1"/>
          </p:cNvSpPr>
          <p:nvPr>
            <p:ph type="ftr" sz="quarter" idx="11"/>
          </p:nvPr>
        </p:nvSpPr>
        <p:spPr/>
        <p:txBody>
          <a:bodyPr/>
          <a:lstStyle/>
          <a:p>
            <a:r>
              <a:rPr lang="en-US"/>
              <a:t>Private | Confidential | Internal Use Only </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307029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03871F-F56F-4A36-8223-6656B8ED02F0}" type="datetime4">
              <a:rPr lang="en-US" smtClean="0"/>
              <a:t>June 4, 2018</a:t>
            </a:fld>
            <a:endParaRPr lang="en-US"/>
          </a:p>
        </p:txBody>
      </p:sp>
      <p:sp>
        <p:nvSpPr>
          <p:cNvPr id="5" name="Footer Placeholder 4"/>
          <p:cNvSpPr>
            <a:spLocks noGrp="1"/>
          </p:cNvSpPr>
          <p:nvPr>
            <p:ph type="ftr" sz="quarter" idx="11"/>
          </p:nvPr>
        </p:nvSpPr>
        <p:spPr/>
        <p:txBody>
          <a:bodyPr/>
          <a:lstStyle/>
          <a:p>
            <a:r>
              <a:rPr lang="en-US"/>
              <a:t>Private | Confidential | Internal Use Only </a:t>
            </a:r>
          </a:p>
        </p:txBody>
      </p:sp>
      <p:sp>
        <p:nvSpPr>
          <p:cNvPr id="6" name="Slide Number Placeholder 5"/>
          <p:cNvSpPr>
            <a:spLocks noGrp="1"/>
          </p:cNvSpPr>
          <p:nvPr>
            <p:ph type="sldNum" sz="quarter" idx="12"/>
          </p:nvPr>
        </p:nvSpPr>
        <p:spPr/>
        <p:txBody>
          <a:bodyPr/>
          <a:lstStyle/>
          <a:p>
            <a:fld id="{31336914-5425-0E46-A36D-294D52909E83}" type="slidenum">
              <a:rPr lang="en-US" smtClean="0"/>
              <a:t>‹#›</a:t>
            </a:fld>
            <a:endParaRPr lang="en-US"/>
          </a:p>
        </p:txBody>
      </p:sp>
    </p:spTree>
    <p:extLst>
      <p:ext uri="{BB962C8B-B14F-4D97-AF65-F5344CB8AC3E}">
        <p14:creationId xmlns:p14="http://schemas.microsoft.com/office/powerpoint/2010/main" val="3194270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6EC0A8-73D4-40A1-ABC6-F998728CE177}" type="datetime4">
              <a:rPr lang="en-US" smtClean="0"/>
              <a:t>June 4, 2018</a:t>
            </a:fld>
            <a:endParaRPr lang="en-US"/>
          </a:p>
        </p:txBody>
      </p:sp>
      <p:sp>
        <p:nvSpPr>
          <p:cNvPr id="3" name="Footer Placeholder 2"/>
          <p:cNvSpPr>
            <a:spLocks noGrp="1"/>
          </p:cNvSpPr>
          <p:nvPr>
            <p:ph type="ftr" sz="quarter" idx="11"/>
          </p:nvPr>
        </p:nvSpPr>
        <p:spPr/>
        <p:txBody>
          <a:bodyPr/>
          <a:lstStyle/>
          <a:p>
            <a:r>
              <a:rPr lang="en-US"/>
              <a:t>Private | Confidential | Internal Use Only </a:t>
            </a:r>
          </a:p>
        </p:txBody>
      </p:sp>
      <p:sp>
        <p:nvSpPr>
          <p:cNvPr id="4" name="Slide Number Placeholder 3"/>
          <p:cNvSpPr>
            <a:spLocks noGrp="1"/>
          </p:cNvSpPr>
          <p:nvPr>
            <p:ph type="sldNum" sz="quarter" idx="12"/>
          </p:nvPr>
        </p:nvSpPr>
        <p:spPr/>
        <p:txBody>
          <a:bodyPr/>
          <a:lstStyle/>
          <a:p>
            <a:fld id="{31336914-5425-0E46-A36D-294D52909E83}" type="slidenum">
              <a:rPr lang="en-US" smtClean="0"/>
              <a:t>‹#›</a:t>
            </a:fld>
            <a:endParaRPr lang="en-US"/>
          </a:p>
        </p:txBody>
      </p:sp>
    </p:spTree>
    <p:extLst>
      <p:ext uri="{BB962C8B-B14F-4D97-AF65-F5344CB8AC3E}">
        <p14:creationId xmlns:p14="http://schemas.microsoft.com/office/powerpoint/2010/main" val="186885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Slate Turquoise Frame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grpSp>
        <p:nvGrpSpPr>
          <p:cNvPr id="8" name="Group 7"/>
          <p:cNvGrpSpPr/>
          <p:nvPr/>
        </p:nvGrpSpPr>
        <p:grpSpPr>
          <a:xfrm>
            <a:off x="610272" y="6248401"/>
            <a:ext cx="969471" cy="390524"/>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white"/>
                </a:solidFill>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white"/>
                </a:solidFill>
              </a:endParaRPr>
            </a:p>
          </p:txBody>
        </p:sp>
      </p:gr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solidFill>
                <a:prstClr val="white"/>
              </a:solidFill>
            </a:endParaRPr>
          </a:p>
        </p:txBody>
      </p:sp>
      <p:sp>
        <p:nvSpPr>
          <p:cNvPr id="13" name="Footer Placeholder 3"/>
          <p:cNvSpPr txBox="1">
            <a:spLocks/>
          </p:cNvSpPr>
          <p:nvPr userDrawn="1"/>
        </p:nvSpPr>
        <p:spPr>
          <a:xfrm>
            <a:off x="2567384" y="6383516"/>
            <a:ext cx="7571163" cy="209550"/>
          </a:xfrm>
          <a:prstGeom prst="rect">
            <a:avLst/>
          </a:prstGeom>
        </p:spPr>
        <p:txBody>
          <a:bodyPr vert="horz" wrap="none" lIns="0" tIns="0" rIns="0" bIns="0" rtlCol="0" anchor="b" anchorCtr="0"/>
          <a:lstStyle>
            <a:defPPr>
              <a:defRPr lang="en-US"/>
            </a:defPPr>
            <a:lvl1pPr marL="0" algn="r"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800" dirty="0">
                <a:solidFill>
                  <a:prstClr val="white"/>
                </a:solidFill>
              </a:rPr>
              <a:t>© Copyright 2017 Hewlett Packard Enterprise. The information contained herein is subject to change without notice | Slides under embargo until 11/28/2017</a:t>
            </a:r>
          </a:p>
        </p:txBody>
      </p:sp>
      <p:sp>
        <p:nvSpPr>
          <p:cNvPr id="14" name="Rectangle 13"/>
          <p:cNvSpPr/>
          <p:nvPr userDrawn="1"/>
        </p:nvSpPr>
        <p:spPr>
          <a:xfrm>
            <a:off x="11300879" y="6384576"/>
            <a:ext cx="372218" cy="276999"/>
          </a:xfrm>
          <a:prstGeom prst="rect">
            <a:avLst/>
          </a:prstGeom>
        </p:spPr>
        <p:txBody>
          <a:bodyPr wrap="none">
            <a:spAutoFit/>
          </a:bodyPr>
          <a:lstStyle/>
          <a:p>
            <a:pPr algn="r"/>
            <a:fld id="{9E7003BE-A2ED-4C98-8080-9E9A8881A79D}" type="slidenum">
              <a:rPr lang="en-US" sz="1200" smtClean="0">
                <a:solidFill>
                  <a:prstClr val="white"/>
                </a:solidFill>
              </a:rPr>
              <a:pPr algn="r"/>
              <a:t>‹#›</a:t>
            </a:fld>
            <a:endParaRPr lang="en-US" sz="1200" dirty="0">
              <a:solidFill>
                <a:prstClr val="white"/>
              </a:solidFill>
            </a:endParaRPr>
          </a:p>
        </p:txBody>
      </p:sp>
    </p:spTree>
    <p:extLst>
      <p:ext uri="{BB962C8B-B14F-4D97-AF65-F5344CB8AC3E}">
        <p14:creationId xmlns:p14="http://schemas.microsoft.com/office/powerpoint/2010/main" val="18725778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Slate Quot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3213" y="381000"/>
            <a:ext cx="9456737" cy="2286000"/>
          </a:xfrm>
        </p:spPr>
        <p:txBody>
          <a:bodyPr>
            <a:noAutofit/>
          </a:bodyPr>
          <a:lstStyle>
            <a:lvl1pPr marL="384048" indent="-384048">
              <a:lnSpc>
                <a:spcPct val="80000"/>
              </a:lnSpc>
              <a:defRPr sz="6000"/>
            </a:lvl1pPr>
          </a:lstStyle>
          <a:p>
            <a:r>
              <a:rPr lang="en-US" dirty="0"/>
              <a:t>“Click to add quote here. Type quotation marks before and after text.”</a:t>
            </a:r>
            <a:endParaRPr dirty="0"/>
          </a:p>
        </p:txBody>
      </p:sp>
      <p:sp>
        <p:nvSpPr>
          <p:cNvPr id="6" name="Text Placeholder 9"/>
          <p:cNvSpPr>
            <a:spLocks noGrp="1"/>
          </p:cNvSpPr>
          <p:nvPr>
            <p:ph type="body" sz="quarter" idx="14" hasCustomPrompt="1"/>
          </p:nvPr>
        </p:nvSpPr>
        <p:spPr>
          <a:xfrm>
            <a:off x="728052" y="2819400"/>
            <a:ext cx="9031897" cy="1371600"/>
          </a:xfrm>
        </p:spPr>
        <p:txBody>
          <a:bodyPr>
            <a:noAutofit/>
          </a:bodyPr>
          <a:lstStyle>
            <a:lvl1pPr marL="0" indent="0">
              <a:spcBef>
                <a:spcPts val="0"/>
              </a:spcBef>
              <a:buFontTx/>
              <a:buNone/>
              <a:defRPr sz="20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dirty="0"/>
              <a:t>Click to add quoted person’s name, title, company</a:t>
            </a:r>
          </a:p>
        </p:txBody>
      </p:sp>
      <p:grpSp>
        <p:nvGrpSpPr>
          <p:cNvPr id="7" name="Group 6"/>
          <p:cNvGrpSpPr/>
          <p:nvPr/>
        </p:nvGrpSpPr>
        <p:grpSpPr>
          <a:xfrm>
            <a:off x="608014" y="6248401"/>
            <a:ext cx="969471" cy="390524"/>
            <a:chOff x="3578225" y="1146175"/>
            <a:chExt cx="5038725" cy="2111375"/>
          </a:xfrm>
          <a:solidFill>
            <a:schemeClr val="tx1"/>
          </a:solidFill>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white"/>
                </a:solidFill>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white"/>
                </a:solidFill>
              </a:endParaRPr>
            </a:p>
          </p:txBody>
        </p:sp>
      </p:grpSp>
      <p:sp>
        <p:nvSpPr>
          <p:cNvPr id="10" name="Footer Placeholder 3"/>
          <p:cNvSpPr txBox="1">
            <a:spLocks/>
          </p:cNvSpPr>
          <p:nvPr userDrawn="1"/>
        </p:nvSpPr>
        <p:spPr>
          <a:xfrm>
            <a:off x="2567384" y="6383516"/>
            <a:ext cx="7571163" cy="209550"/>
          </a:xfrm>
          <a:prstGeom prst="rect">
            <a:avLst/>
          </a:prstGeom>
        </p:spPr>
        <p:txBody>
          <a:bodyPr vert="horz" wrap="none" lIns="0" tIns="0" rIns="0" bIns="0" rtlCol="0" anchor="b" anchorCtr="0"/>
          <a:lstStyle>
            <a:defPPr>
              <a:defRPr lang="en-US"/>
            </a:defPPr>
            <a:lvl1pPr marL="0" algn="r"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800" dirty="0">
                <a:solidFill>
                  <a:prstClr val="white"/>
                </a:solidFill>
              </a:rPr>
              <a:t>© Copyright 2017 Hewlett Packard Enterprise. The information contained herein is subject to change without notice | Slides under embargo until 11/28/2017</a:t>
            </a:r>
          </a:p>
        </p:txBody>
      </p:sp>
      <p:sp>
        <p:nvSpPr>
          <p:cNvPr id="11" name="Rectangle 10"/>
          <p:cNvSpPr/>
          <p:nvPr userDrawn="1"/>
        </p:nvSpPr>
        <p:spPr>
          <a:xfrm>
            <a:off x="11300879" y="6384576"/>
            <a:ext cx="372218" cy="276999"/>
          </a:xfrm>
          <a:prstGeom prst="rect">
            <a:avLst/>
          </a:prstGeom>
        </p:spPr>
        <p:txBody>
          <a:bodyPr wrap="none">
            <a:spAutoFit/>
          </a:bodyPr>
          <a:lstStyle/>
          <a:p>
            <a:pPr algn="r"/>
            <a:fld id="{9E7003BE-A2ED-4C98-8080-9E9A8881A79D}" type="slidenum">
              <a:rPr lang="en-US" sz="1200" smtClean="0">
                <a:solidFill>
                  <a:prstClr val="white"/>
                </a:solidFill>
              </a:rPr>
              <a:pPr algn="r"/>
              <a:t>‹#›</a:t>
            </a:fld>
            <a:endParaRPr lang="en-US" sz="1200" dirty="0">
              <a:solidFill>
                <a:prstClr val="white"/>
              </a:solidFill>
            </a:endParaRPr>
          </a:p>
        </p:txBody>
      </p:sp>
    </p:spTree>
    <p:extLst>
      <p:ext uri="{BB962C8B-B14F-4D97-AF65-F5344CB8AC3E}">
        <p14:creationId xmlns:p14="http://schemas.microsoft.com/office/powerpoint/2010/main" val="1441673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3_Title Slide with Nam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b="21021"/>
          <a:stretch/>
        </p:blipFill>
        <p:spPr>
          <a:xfrm>
            <a:off x="0" y="0"/>
            <a:ext cx="12192000" cy="6858000"/>
          </a:xfrm>
          <a:prstGeom prst="rect">
            <a:avLst/>
          </a:prstGeom>
        </p:spPr>
      </p:pic>
      <p:sp>
        <p:nvSpPr>
          <p:cNvPr id="2" name="Title 1"/>
          <p:cNvSpPr>
            <a:spLocks noGrp="1"/>
          </p:cNvSpPr>
          <p:nvPr>
            <p:ph type="title"/>
          </p:nvPr>
        </p:nvSpPr>
        <p:spPr>
          <a:xfrm>
            <a:off x="609441" y="2667000"/>
            <a:ext cx="9141619" cy="2286000"/>
          </a:xfrm>
        </p:spPr>
        <p:txBody>
          <a:bodyPr anchor="b">
            <a:noAutofit/>
          </a:bodyPr>
          <a:lstStyle>
            <a:lvl1pPr>
              <a:lnSpc>
                <a:spcPct val="80000"/>
              </a:lnSpc>
              <a:defRPr sz="8000" b="1">
                <a:solidFill>
                  <a:schemeClr val="bg1"/>
                </a:solidFill>
                <a:latin typeface="MetricHPE" charset="0"/>
                <a:ea typeface="MetricHPE" charset="0"/>
                <a:cs typeface="MetricHPE" charset="0"/>
              </a:defRPr>
            </a:lvl1pPr>
          </a:lstStyle>
          <a:p>
            <a:r>
              <a:rPr lang="en-US" dirty="0"/>
              <a:t>Click to edit Master title style</a:t>
            </a:r>
            <a:endParaRPr dirty="0"/>
          </a:p>
        </p:txBody>
      </p:sp>
      <p:sp>
        <p:nvSpPr>
          <p:cNvPr id="10" name="Text Placeholder 9"/>
          <p:cNvSpPr>
            <a:spLocks noGrp="1"/>
          </p:cNvSpPr>
          <p:nvPr>
            <p:ph type="body" sz="quarter" idx="13"/>
          </p:nvPr>
        </p:nvSpPr>
        <p:spPr>
          <a:xfrm>
            <a:off x="608013" y="4939693"/>
            <a:ext cx="9141619" cy="699107"/>
          </a:xfrm>
        </p:spPr>
        <p:txBody>
          <a:bodyPr wrap="square">
            <a:noAutofit/>
          </a:bodyPr>
          <a:lstStyle>
            <a:lvl1pPr marL="0" indent="0">
              <a:spcBef>
                <a:spcPts val="0"/>
              </a:spcBef>
              <a:buFontTx/>
              <a:buNone/>
              <a:defRPr sz="4400">
                <a:solidFill>
                  <a:schemeClr val="bg1"/>
                </a:solidFill>
                <a:latin typeface="MetricHPE" charset="0"/>
                <a:ea typeface="MetricHPE" charset="0"/>
                <a:cs typeface="MetricHPE" charset="0"/>
              </a:defRPr>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dirty="0"/>
              <a:t>Click to edit Master text styles</a:t>
            </a:r>
          </a:p>
        </p:txBody>
      </p:sp>
      <p:sp>
        <p:nvSpPr>
          <p:cNvPr id="11" name="Text Placeholder 9"/>
          <p:cNvSpPr>
            <a:spLocks noGrp="1"/>
          </p:cNvSpPr>
          <p:nvPr>
            <p:ph type="body" sz="quarter" idx="14"/>
          </p:nvPr>
        </p:nvSpPr>
        <p:spPr>
          <a:xfrm>
            <a:off x="608013" y="5791200"/>
            <a:ext cx="9141619" cy="457200"/>
          </a:xfrm>
        </p:spPr>
        <p:txBody>
          <a:bodyPr wrap="square">
            <a:noAutofit/>
          </a:bodyPr>
          <a:lstStyle>
            <a:lvl1pPr marL="0" indent="0">
              <a:spcBef>
                <a:spcPts val="0"/>
              </a:spcBef>
              <a:buFontTx/>
              <a:buNone/>
              <a:defRPr sz="2800" b="1">
                <a:solidFill>
                  <a:schemeClr val="bg1"/>
                </a:solidFill>
                <a:latin typeface="MetricHPE" charset="0"/>
                <a:ea typeface="MetricHPE" charset="0"/>
                <a:cs typeface="MetricHPE" charset="0"/>
              </a:defRPr>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dirty="0"/>
              <a:t>Click to edit Master text styles</a:t>
            </a:r>
          </a:p>
        </p:txBody>
      </p:sp>
      <p:grpSp>
        <p:nvGrpSpPr>
          <p:cNvPr id="14" name="Group 13"/>
          <p:cNvGrpSpPr/>
          <p:nvPr userDrawn="1"/>
        </p:nvGrpSpPr>
        <p:grpSpPr bwMode="black">
          <a:xfrm>
            <a:off x="606423" y="456997"/>
            <a:ext cx="3027151" cy="1219403"/>
            <a:chOff x="3578225" y="1146175"/>
            <a:chExt cx="5038725" cy="2111375"/>
          </a:xfrm>
          <a:solidFill>
            <a:schemeClr val="bg1"/>
          </a:solidFill>
        </p:grpSpPr>
        <p:sp>
          <p:nvSpPr>
            <p:cNvPr id="15" name="Freeform 5"/>
            <p:cNvSpPr>
              <a:spLocks noEditPoints="1"/>
            </p:cNvSpPr>
            <p:nvPr/>
          </p:nvSpPr>
          <p:spPr bwMode="black">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black"/>
                </a:solidFill>
              </a:endParaRPr>
            </a:p>
          </p:txBody>
        </p:sp>
        <p:sp>
          <p:nvSpPr>
            <p:cNvPr id="16" name="Freeform 6"/>
            <p:cNvSpPr>
              <a:spLocks noEditPoints="1"/>
            </p:cNvSpPr>
            <p:nvPr/>
          </p:nvSpPr>
          <p:spPr bwMode="black">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black"/>
                </a:solidFill>
              </a:endParaRPr>
            </a:p>
          </p:txBody>
        </p:sp>
      </p:grpSp>
    </p:spTree>
    <p:extLst>
      <p:ext uri="{BB962C8B-B14F-4D97-AF65-F5344CB8AC3E}">
        <p14:creationId xmlns:p14="http://schemas.microsoft.com/office/powerpoint/2010/main" val="4131537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6_Title Slide with Nam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0" b="21143"/>
          <a:stretch/>
        </p:blipFill>
        <p:spPr>
          <a:xfrm>
            <a:off x="0" y="0"/>
            <a:ext cx="12195544" cy="6858000"/>
          </a:xfrm>
          <a:prstGeom prst="rect">
            <a:avLst/>
          </a:prstGeom>
        </p:spPr>
      </p:pic>
      <p:grpSp>
        <p:nvGrpSpPr>
          <p:cNvPr id="14" name="Group 13"/>
          <p:cNvGrpSpPr/>
          <p:nvPr userDrawn="1"/>
        </p:nvGrpSpPr>
        <p:grpSpPr bwMode="black">
          <a:xfrm>
            <a:off x="606423" y="456997"/>
            <a:ext cx="3027151" cy="1219403"/>
            <a:chOff x="3578225" y="1146175"/>
            <a:chExt cx="5038725" cy="2111375"/>
          </a:xfrm>
          <a:solidFill>
            <a:schemeClr val="bg1"/>
          </a:solidFill>
        </p:grpSpPr>
        <p:sp>
          <p:nvSpPr>
            <p:cNvPr id="15" name="Freeform 5"/>
            <p:cNvSpPr>
              <a:spLocks noEditPoints="1"/>
            </p:cNvSpPr>
            <p:nvPr/>
          </p:nvSpPr>
          <p:spPr bwMode="black">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black"/>
                </a:solidFill>
              </a:endParaRPr>
            </a:p>
          </p:txBody>
        </p:sp>
        <p:sp>
          <p:nvSpPr>
            <p:cNvPr id="16" name="Freeform 6"/>
            <p:cNvSpPr>
              <a:spLocks noEditPoints="1"/>
            </p:cNvSpPr>
            <p:nvPr/>
          </p:nvSpPr>
          <p:spPr bwMode="black">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solidFill>
                  <a:prstClr val="black"/>
                </a:solidFill>
              </a:endParaRPr>
            </a:p>
          </p:txBody>
        </p:sp>
      </p:grpSp>
      <p:sp>
        <p:nvSpPr>
          <p:cNvPr id="13" name="Rectangle 12"/>
          <p:cNvSpPr/>
          <p:nvPr userDrawn="1"/>
        </p:nvSpPr>
        <p:spPr bwMode="ltGray">
          <a:xfrm>
            <a:off x="5986130" y="1"/>
            <a:ext cx="6205870" cy="6858000"/>
          </a:xfrm>
          <a:prstGeom prst="rect">
            <a:avLst/>
          </a:prstGeom>
          <a:gradFill>
            <a:gsLst>
              <a:gs pos="0">
                <a:srgbClr val="425563">
                  <a:alpha val="0"/>
                </a:srgbClr>
              </a:gs>
              <a:gs pos="100000">
                <a:srgbClr val="425563">
                  <a:alpha val="50000"/>
                </a:srgb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a:solidFill>
                <a:prstClr val="white"/>
              </a:solidFill>
            </a:endParaRPr>
          </a:p>
        </p:txBody>
      </p:sp>
      <p:sp>
        <p:nvSpPr>
          <p:cNvPr id="2" name="Title 1"/>
          <p:cNvSpPr>
            <a:spLocks noGrp="1"/>
          </p:cNvSpPr>
          <p:nvPr>
            <p:ph type="title"/>
          </p:nvPr>
        </p:nvSpPr>
        <p:spPr>
          <a:xfrm>
            <a:off x="609441" y="2667000"/>
            <a:ext cx="9141619" cy="2286000"/>
          </a:xfrm>
        </p:spPr>
        <p:txBody>
          <a:bodyPr anchor="b">
            <a:noAutofit/>
          </a:bodyPr>
          <a:lstStyle>
            <a:lvl1pPr>
              <a:lnSpc>
                <a:spcPct val="80000"/>
              </a:lnSpc>
              <a:defRPr sz="8000" b="1">
                <a:solidFill>
                  <a:schemeClr val="bg1"/>
                </a:solidFill>
                <a:latin typeface="MetricHPE" charset="0"/>
                <a:ea typeface="MetricHPE" charset="0"/>
                <a:cs typeface="MetricHPE" charset="0"/>
              </a:defRPr>
            </a:lvl1pPr>
          </a:lstStyle>
          <a:p>
            <a:r>
              <a:rPr lang="en-US" dirty="0"/>
              <a:t>Click to edit Master title style</a:t>
            </a:r>
            <a:endParaRPr dirty="0"/>
          </a:p>
        </p:txBody>
      </p:sp>
      <p:sp>
        <p:nvSpPr>
          <p:cNvPr id="10" name="Text Placeholder 9"/>
          <p:cNvSpPr>
            <a:spLocks noGrp="1"/>
          </p:cNvSpPr>
          <p:nvPr>
            <p:ph type="body" sz="quarter" idx="13"/>
          </p:nvPr>
        </p:nvSpPr>
        <p:spPr>
          <a:xfrm>
            <a:off x="608013" y="4939693"/>
            <a:ext cx="9141619" cy="699107"/>
          </a:xfrm>
        </p:spPr>
        <p:txBody>
          <a:bodyPr wrap="square">
            <a:noAutofit/>
          </a:bodyPr>
          <a:lstStyle>
            <a:lvl1pPr marL="0" indent="0">
              <a:spcBef>
                <a:spcPts val="0"/>
              </a:spcBef>
              <a:buFontTx/>
              <a:buNone/>
              <a:defRPr sz="4400">
                <a:solidFill>
                  <a:schemeClr val="bg1"/>
                </a:solidFill>
                <a:latin typeface="MetricHPE" charset="0"/>
                <a:ea typeface="MetricHPE" charset="0"/>
                <a:cs typeface="MetricHPE" charset="0"/>
              </a:defRPr>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dirty="0"/>
              <a:t>Click to edit Master text styles</a:t>
            </a:r>
          </a:p>
        </p:txBody>
      </p:sp>
      <p:sp>
        <p:nvSpPr>
          <p:cNvPr id="11" name="Text Placeholder 9"/>
          <p:cNvSpPr>
            <a:spLocks noGrp="1"/>
          </p:cNvSpPr>
          <p:nvPr>
            <p:ph type="body" sz="quarter" idx="14"/>
          </p:nvPr>
        </p:nvSpPr>
        <p:spPr>
          <a:xfrm>
            <a:off x="608013" y="5791200"/>
            <a:ext cx="9141619" cy="457200"/>
          </a:xfrm>
        </p:spPr>
        <p:txBody>
          <a:bodyPr wrap="square">
            <a:noAutofit/>
          </a:bodyPr>
          <a:lstStyle>
            <a:lvl1pPr marL="0" indent="0">
              <a:spcBef>
                <a:spcPts val="0"/>
              </a:spcBef>
              <a:buFontTx/>
              <a:buNone/>
              <a:defRPr sz="2800" b="1">
                <a:solidFill>
                  <a:schemeClr val="bg1"/>
                </a:solidFill>
                <a:latin typeface="MetricHPE" charset="0"/>
                <a:ea typeface="MetricHPE" charset="0"/>
                <a:cs typeface="MetricHPE" charset="0"/>
              </a:defRPr>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dirty="0"/>
              <a:t>Click to edit Master text styles</a:t>
            </a:r>
          </a:p>
        </p:txBody>
      </p:sp>
      <p:grpSp>
        <p:nvGrpSpPr>
          <p:cNvPr id="22" name="Group 21"/>
          <p:cNvGrpSpPr/>
          <p:nvPr userDrawn="1"/>
        </p:nvGrpSpPr>
        <p:grpSpPr>
          <a:xfrm>
            <a:off x="610272" y="6248401"/>
            <a:ext cx="969471" cy="390524"/>
            <a:chOff x="3578225" y="1146175"/>
            <a:chExt cx="5038725" cy="2111375"/>
          </a:xfrm>
          <a:solidFill>
            <a:srgbClr val="FFFFFF"/>
          </a:solidFill>
        </p:grpSpPr>
        <p:sp>
          <p:nvSpPr>
            <p:cNvPr id="23"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white"/>
                </a:solidFill>
              </a:endParaRPr>
            </a:p>
          </p:txBody>
        </p:sp>
        <p:sp>
          <p:nvSpPr>
            <p:cNvPr id="24"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white"/>
                </a:solidFill>
              </a:endParaRPr>
            </a:p>
          </p:txBody>
        </p:sp>
      </p:grpSp>
    </p:spTree>
    <p:extLst>
      <p:ext uri="{BB962C8B-B14F-4D97-AF65-F5344CB8AC3E}">
        <p14:creationId xmlns:p14="http://schemas.microsoft.com/office/powerpoint/2010/main" val="3451650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2_Title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584791" y="2256682"/>
            <a:ext cx="11022418" cy="2387600"/>
          </a:xfrm>
        </p:spPr>
        <p:txBody>
          <a:bodyPr anchor="ctr"/>
          <a:lstStyle>
            <a:lvl1pPr algn="ctr">
              <a:lnSpc>
                <a:spcPts val="4200"/>
              </a:lnSpc>
              <a:spcBef>
                <a:spcPts val="600"/>
              </a:spcBef>
              <a:spcAft>
                <a:spcPts val="600"/>
              </a:spcAft>
              <a:buFontTx/>
              <a:buNone/>
              <a:defRPr sz="3000" b="0" i="0" spc="50" baseline="0">
                <a:latin typeface="MetricHPE Light" charset="0"/>
                <a:ea typeface="MetricHPE Light" charset="0"/>
                <a:cs typeface="MetricHPE Light" charset="0"/>
              </a:defRPr>
            </a:lvl1pPr>
          </a:lstStyle>
          <a:p>
            <a:r>
              <a:rPr lang="en-US" dirty="0"/>
              <a:t>Click to edit Master title style</a:t>
            </a:r>
          </a:p>
        </p:txBody>
      </p:sp>
    </p:spTree>
    <p:extLst>
      <p:ext uri="{BB962C8B-B14F-4D97-AF65-F5344CB8AC3E}">
        <p14:creationId xmlns:p14="http://schemas.microsoft.com/office/powerpoint/2010/main" val="1538349231"/>
      </p:ext>
    </p:extLst>
  </p:cSld>
  <p:clrMapOvr>
    <a:overrideClrMapping bg1="dk1" tx1="lt1" bg2="dk2" tx2="lt2" accent1="accent1" accent2="accent2" accent3="accent3" accent4="accent4" accent5="accent5" accent6="accent6" hlink="hlink" folHlink="folHlink"/>
  </p:clrMapOvr>
  <p:transition spd="slow" advClick="0" advTm="1000"/>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and Subtitl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09441" y="521208"/>
            <a:ext cx="10969943" cy="411480"/>
          </a:xfrm>
        </p:spPr>
        <p:txBody>
          <a:bodyPr/>
          <a:lstStyle>
            <a:lvl1pPr>
              <a:defRPr/>
            </a:lvl1pPr>
          </a:lstStyle>
          <a:p>
            <a:r>
              <a:t>Click to add one-line title</a:t>
            </a:r>
          </a:p>
        </p:txBody>
      </p:sp>
      <p:sp>
        <p:nvSpPr>
          <p:cNvPr id="7"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subtitle</a:t>
            </a:r>
          </a:p>
        </p:txBody>
      </p:sp>
      <p:sp>
        <p:nvSpPr>
          <p:cNvPr id="3" name="Date Placeholder 2"/>
          <p:cNvSpPr>
            <a:spLocks noGrp="1"/>
          </p:cNvSpPr>
          <p:nvPr>
            <p:ph type="dt" sz="half" idx="10"/>
          </p:nvPr>
        </p:nvSpPr>
        <p:spPr>
          <a:xfrm>
            <a:off x="5598212" y="6426104"/>
            <a:ext cx="995578" cy="210312"/>
          </a:xfrm>
          <a:prstGeom prst="rect">
            <a:avLst/>
          </a:prstGeom>
        </p:spPr>
        <p:txBody>
          <a:bodyPr/>
          <a:lstStyle/>
          <a:p>
            <a:fld id="{778E6ED6-9897-0E42-97D1-2877AA3A6B53}" type="datetime1">
              <a:rPr lang="en-US" smtClean="0">
                <a:solidFill>
                  <a:prstClr val="black"/>
                </a:solidFill>
              </a:rPr>
              <a:pPr/>
              <a:t>6/4/2018</a:t>
            </a:fld>
            <a:endParaRPr lang="en-US" dirty="0">
              <a:solidFill>
                <a:prstClr val="black"/>
              </a:solidFill>
            </a:endParaRPr>
          </a:p>
        </p:txBody>
      </p:sp>
      <p:sp>
        <p:nvSpPr>
          <p:cNvPr id="4" name="Footer Placeholder 3"/>
          <p:cNvSpPr>
            <a:spLocks noGrp="1"/>
          </p:cNvSpPr>
          <p:nvPr>
            <p:ph type="ftr" sz="quarter" idx="11"/>
          </p:nvPr>
        </p:nvSpPr>
        <p:spPr>
          <a:xfrm>
            <a:off x="6934200" y="6426104"/>
            <a:ext cx="4025198" cy="210312"/>
          </a:xfrm>
          <a:prstGeom prst="rect">
            <a:avLst/>
          </a:prstGeom>
        </p:spPr>
        <p:txBody>
          <a:bodyPr/>
          <a:lstStyle/>
          <a:p>
            <a:endParaRPr lang="en-US" dirty="0">
              <a:solidFill>
                <a:prstClr val="black"/>
              </a:solidFill>
            </a:endParaRPr>
          </a:p>
        </p:txBody>
      </p:sp>
      <p:sp>
        <p:nvSpPr>
          <p:cNvPr id="5" name="Slide Number Placeholder 4"/>
          <p:cNvSpPr>
            <a:spLocks noGrp="1"/>
          </p:cNvSpPr>
          <p:nvPr>
            <p:ph type="sldNum" sz="quarter" idx="12"/>
          </p:nvPr>
        </p:nvSpPr>
        <p:spPr>
          <a:xfrm>
            <a:off x="11049000" y="6430868"/>
            <a:ext cx="533399" cy="232147"/>
          </a:xfrm>
          <a:prstGeom prst="rect">
            <a:avLst/>
          </a:prstGeom>
        </p:spPr>
        <p:txBody>
          <a:bodyPr/>
          <a:lstStyle/>
          <a:p>
            <a:fld id="{9E7003BE-A2ED-4C98-8080-9E9A8881A79D}" type="slidenum">
              <a:rPr lang="en-US" smtClean="0">
                <a:solidFill>
                  <a:srgbClr val="617D78"/>
                </a:solidFill>
              </a:rPr>
              <a:pPr/>
              <a:t>‹#›</a:t>
            </a:fld>
            <a:endParaRPr lang="en-US" dirty="0">
              <a:solidFill>
                <a:srgbClr val="617D78"/>
              </a:solidFill>
            </a:endParaRPr>
          </a:p>
        </p:txBody>
      </p:sp>
    </p:spTree>
    <p:extLst>
      <p:ext uri="{BB962C8B-B14F-4D97-AF65-F5344CB8AC3E}">
        <p14:creationId xmlns:p14="http://schemas.microsoft.com/office/powerpoint/2010/main" val="439925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Enable_No Sub">
    <p:spTree>
      <p:nvGrpSpPr>
        <p:cNvPr id="1" name=""/>
        <p:cNvGrpSpPr/>
        <p:nvPr/>
      </p:nvGrpSpPr>
      <p:grpSpPr>
        <a:xfrm>
          <a:off x="0" y="0"/>
          <a:ext cx="0" cy="0"/>
          <a:chOff x="0" y="0"/>
          <a:chExt cx="0" cy="0"/>
        </a:xfrm>
      </p:grpSpPr>
      <p:sp>
        <p:nvSpPr>
          <p:cNvPr id="2" name="Title 1"/>
          <p:cNvSpPr>
            <a:spLocks noGrp="1"/>
          </p:cNvSpPr>
          <p:nvPr>
            <p:ph type="title"/>
          </p:nvPr>
        </p:nvSpPr>
        <p:spPr>
          <a:xfrm>
            <a:off x="305554" y="410136"/>
            <a:ext cx="11276847" cy="587188"/>
          </a:xfrm>
          <a:noFill/>
        </p:spPr>
        <p:txBody>
          <a:bodyPr vert="horz" lIns="217728" tIns="109728" rIns="217728" bIns="108864" rtlCol="0" anchor="ctr" anchorCtr="0">
            <a:normAutofit/>
          </a:bodyPr>
          <a:lstStyle>
            <a:lvl1pPr>
              <a:defRPr lang="en-US" dirty="0"/>
            </a:lvl1pPr>
          </a:lstStyle>
          <a:p>
            <a:pPr marL="0" lvl="0">
              <a:lnSpc>
                <a:spcPct val="90000"/>
              </a:lnSpc>
            </a:pPr>
            <a:r>
              <a:rPr lang="en-US" dirty="0"/>
              <a:t>Click to edit Master title style</a:t>
            </a:r>
          </a:p>
        </p:txBody>
      </p:sp>
    </p:spTree>
    <p:extLst>
      <p:ext uri="{BB962C8B-B14F-4D97-AF65-F5344CB8AC3E}">
        <p14:creationId xmlns:p14="http://schemas.microsoft.com/office/powerpoint/2010/main" val="359276170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Enable_Title-Sub">
    <p:spTree>
      <p:nvGrpSpPr>
        <p:cNvPr id="1" name=""/>
        <p:cNvGrpSpPr/>
        <p:nvPr/>
      </p:nvGrpSpPr>
      <p:grpSpPr>
        <a:xfrm>
          <a:off x="0" y="0"/>
          <a:ext cx="0" cy="0"/>
          <a:chOff x="0" y="0"/>
          <a:chExt cx="0" cy="0"/>
        </a:xfrm>
      </p:grpSpPr>
      <p:sp>
        <p:nvSpPr>
          <p:cNvPr id="2" name="Title 1"/>
          <p:cNvSpPr>
            <a:spLocks noGrp="1"/>
          </p:cNvSpPr>
          <p:nvPr>
            <p:ph type="title"/>
          </p:nvPr>
        </p:nvSpPr>
        <p:spPr>
          <a:xfrm>
            <a:off x="305553" y="403412"/>
            <a:ext cx="11276847" cy="587188"/>
          </a:xfrm>
          <a:noFill/>
        </p:spPr>
        <p:txBody>
          <a:bodyPr vert="horz" lIns="217728" tIns="109728" rIns="217728" bIns="108864" rtlCol="0" anchor="ctr" anchorCtr="0">
            <a:normAutofit/>
          </a:bodyPr>
          <a:lstStyle>
            <a:lvl1pPr>
              <a:defRPr lang="en-US"/>
            </a:lvl1pPr>
          </a:lstStyle>
          <a:p>
            <a:pPr marL="0" lvl="0">
              <a:lnSpc>
                <a:spcPct val="90000"/>
              </a:lnSpc>
            </a:pPr>
            <a:r>
              <a:rPr lang="en-US" dirty="0"/>
              <a:t>Click to edit Master title style</a:t>
            </a:r>
          </a:p>
        </p:txBody>
      </p:sp>
    </p:spTree>
    <p:extLst>
      <p:ext uri="{BB962C8B-B14F-4D97-AF65-F5344CB8AC3E}">
        <p14:creationId xmlns:p14="http://schemas.microsoft.com/office/powerpoint/2010/main" val="1920287106"/>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Green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a:t>Click to edit Master title style</a:t>
            </a:r>
            <a:endParaRPr dirty="0"/>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3" name="Date Placeholder 2"/>
          <p:cNvSpPr>
            <a:spLocks noGrp="1"/>
          </p:cNvSpPr>
          <p:nvPr>
            <p:ph type="dt" sz="half" idx="10"/>
          </p:nvPr>
        </p:nvSpPr>
        <p:spPr/>
        <p:txBody>
          <a:bodyPr/>
          <a:lstStyle/>
          <a:p>
            <a:fld id="{53DF204B-3AF3-4388-A51F-F8D0D7856B0F}" type="datetime4">
              <a:rPr lang="en-US" smtClean="0"/>
              <a:t>June 4, 2018</a:t>
            </a:fld>
            <a:endParaRPr/>
          </a:p>
        </p:txBody>
      </p:sp>
      <p:sp>
        <p:nvSpPr>
          <p:cNvPr id="4" name="Footer Placeholder 3"/>
          <p:cNvSpPr>
            <a:spLocks noGrp="1"/>
          </p:cNvSpPr>
          <p:nvPr>
            <p:ph type="ftr" sz="quarter" idx="11"/>
          </p:nvPr>
        </p:nvSpPr>
        <p:spPr/>
        <p:txBody>
          <a:bodyPr/>
          <a:lstStyle/>
          <a:p>
            <a:r>
              <a:rPr lang="en-US"/>
              <a:t>Private | Confidential | Internal Use Only </a:t>
            </a:r>
            <a:endParaRPr/>
          </a:p>
        </p:txBody>
      </p:sp>
      <p:sp>
        <p:nvSpPr>
          <p:cNvPr id="5" name="Slide Number Placeholder 4"/>
          <p:cNvSpPr>
            <a:spLocks noGrp="1"/>
          </p:cNvSpPr>
          <p:nvPr>
            <p:ph type="sldNum" sz="quarter" idx="12"/>
          </p:nvPr>
        </p:nvSpPr>
        <p:spPr/>
        <p:txBody>
          <a:bodyPr/>
          <a:lstStyle/>
          <a:p>
            <a:fld id="{B016F8AB-BCEA-4347-8BA6-BE776009BC89}" type="slidenum">
              <a:rPr/>
              <a:pPr/>
              <a:t>‹#›</a:t>
            </a:fld>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rgbClr val="01A98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p>
        </p:txBody>
      </p:sp>
      <p:grpSp>
        <p:nvGrpSpPr>
          <p:cNvPr id="12" name="Group 11"/>
          <p:cNvGrpSpPr/>
          <p:nvPr/>
        </p:nvGrpSpPr>
        <p:grpSpPr>
          <a:xfrm>
            <a:off x="610272" y="6248401"/>
            <a:ext cx="969471" cy="390524"/>
            <a:chOff x="3578225" y="1146175"/>
            <a:chExt cx="5038725" cy="2111375"/>
          </a:xfrm>
        </p:grpSpPr>
        <p:sp>
          <p:nvSpPr>
            <p:cNvPr id="13"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sp>
          <p:nvSpPr>
            <p:cNvPr id="14"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grpSp>
    </p:spTree>
    <p:extLst>
      <p:ext uri="{BB962C8B-B14F-4D97-AF65-F5344CB8AC3E}">
        <p14:creationId xmlns:p14="http://schemas.microsoft.com/office/powerpoint/2010/main" val="2789513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Empower_Title-Sub">
    <p:spTree>
      <p:nvGrpSpPr>
        <p:cNvPr id="1" name=""/>
        <p:cNvGrpSpPr/>
        <p:nvPr/>
      </p:nvGrpSpPr>
      <p:grpSpPr>
        <a:xfrm>
          <a:off x="0" y="0"/>
          <a:ext cx="0" cy="0"/>
          <a:chOff x="0" y="0"/>
          <a:chExt cx="0" cy="0"/>
        </a:xfrm>
      </p:grpSpPr>
      <p:sp>
        <p:nvSpPr>
          <p:cNvPr id="2" name="Title 1"/>
          <p:cNvSpPr>
            <a:spLocks noGrp="1"/>
          </p:cNvSpPr>
          <p:nvPr>
            <p:ph type="title"/>
          </p:nvPr>
        </p:nvSpPr>
        <p:spPr>
          <a:xfrm>
            <a:off x="305554" y="206935"/>
            <a:ext cx="11276847" cy="587188"/>
          </a:xfrm>
          <a:noFill/>
        </p:spPr>
        <p:txBody>
          <a:bodyPr vert="horz" lIns="217728" tIns="109728" rIns="217728" bIns="108864" rtlCol="0" anchor="ctr" anchorCtr="0">
            <a:normAutofit/>
          </a:bodyPr>
          <a:lstStyle>
            <a:lvl1pPr>
              <a:defRPr lang="en-US" dirty="0"/>
            </a:lvl1pPr>
          </a:lstStyle>
          <a:p>
            <a:pPr marL="0" lvl="0">
              <a:lnSpc>
                <a:spcPct val="90000"/>
              </a:lnSpc>
            </a:pPr>
            <a:r>
              <a:rPr lang="en-US" dirty="0"/>
              <a:t>Click to edit Master title style</a:t>
            </a:r>
          </a:p>
        </p:txBody>
      </p:sp>
      <p:sp>
        <p:nvSpPr>
          <p:cNvPr id="8" name="Text Placeholder 7"/>
          <p:cNvSpPr>
            <a:spLocks noGrp="1"/>
          </p:cNvSpPr>
          <p:nvPr>
            <p:ph type="body" sz="quarter" idx="13"/>
          </p:nvPr>
        </p:nvSpPr>
        <p:spPr bwMode="white">
          <a:xfrm>
            <a:off x="445168" y="674599"/>
            <a:ext cx="11137233" cy="587188"/>
          </a:xfrm>
          <a:prstGeom prst="rect">
            <a:avLst/>
          </a:prstGeom>
        </p:spPr>
        <p:txBody>
          <a:bodyPr/>
          <a:lstStyle>
            <a:lvl1pPr>
              <a:defRPr lang="en-US" sz="2100" kern="1200" baseline="0" dirty="0">
                <a:solidFill>
                  <a:schemeClr val="bg1"/>
                </a:solidFill>
                <a:latin typeface="MetricHPE" pitchFamily="34" charset="0"/>
                <a:ea typeface="+mj-ea"/>
                <a:cs typeface="+mj-cs"/>
              </a:defRPr>
            </a:lvl1pPr>
            <a:lvl2pPr>
              <a:defRPr lang="en-US" sz="2100" kern="1200" baseline="0" dirty="0" smtClean="0">
                <a:solidFill>
                  <a:schemeClr val="bg1"/>
                </a:solidFill>
                <a:latin typeface="Metric Regular" pitchFamily="34" charset="0"/>
                <a:ea typeface="+mj-ea"/>
                <a:cs typeface="+mj-cs"/>
              </a:defRPr>
            </a:lvl2pPr>
            <a:lvl3pPr>
              <a:defRPr lang="en-US" sz="2100" kern="1200" baseline="0" dirty="0" smtClean="0">
                <a:solidFill>
                  <a:schemeClr val="bg1"/>
                </a:solidFill>
                <a:latin typeface="Metric Regular" pitchFamily="34" charset="0"/>
                <a:ea typeface="+mj-ea"/>
                <a:cs typeface="+mj-cs"/>
              </a:defRPr>
            </a:lvl3pPr>
            <a:lvl4pPr>
              <a:defRPr lang="en-US" sz="2100" kern="1200" baseline="0" dirty="0" smtClean="0">
                <a:solidFill>
                  <a:schemeClr val="bg1"/>
                </a:solidFill>
                <a:latin typeface="Metric Regular" pitchFamily="34" charset="0"/>
                <a:ea typeface="+mj-ea"/>
                <a:cs typeface="+mj-cs"/>
              </a:defRPr>
            </a:lvl4pPr>
            <a:lvl5pPr>
              <a:defRPr lang="en-US" sz="2100" kern="1200" baseline="0" dirty="0">
                <a:solidFill>
                  <a:schemeClr val="bg1"/>
                </a:solidFill>
                <a:latin typeface="Metric Regular" pitchFamily="34" charset="0"/>
                <a:ea typeface="+mj-ea"/>
                <a:cs typeface="+mj-cs"/>
              </a:defRPr>
            </a:lvl5pPr>
          </a:lstStyle>
          <a:p>
            <a:pPr marL="0" lvl="0" indent="0" algn="l" defTabSz="1088421" rtl="0" eaLnBrk="1" latinLnBrk="0" hangingPunct="1">
              <a:lnSpc>
                <a:spcPct val="90000"/>
              </a:lnSpc>
              <a:spcBef>
                <a:spcPts val="300"/>
              </a:spcBef>
              <a:buFont typeface="Arial" panose="020B0604020202020204" pitchFamily="34" charset="0"/>
              <a:buNone/>
            </a:pPr>
            <a:r>
              <a:rPr lang="en-US" dirty="0"/>
              <a:t>Click to edit Master text styles</a:t>
            </a:r>
          </a:p>
        </p:txBody>
      </p:sp>
    </p:spTree>
    <p:extLst>
      <p:ext uri="{BB962C8B-B14F-4D97-AF65-F5344CB8AC3E}">
        <p14:creationId xmlns:p14="http://schemas.microsoft.com/office/powerpoint/2010/main" val="201242279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44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Purple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3" name="Date Placeholder 2"/>
          <p:cNvSpPr>
            <a:spLocks noGrp="1"/>
          </p:cNvSpPr>
          <p:nvPr>
            <p:ph type="dt" sz="half" idx="10"/>
          </p:nvPr>
        </p:nvSpPr>
        <p:spPr/>
        <p:txBody>
          <a:bodyPr/>
          <a:lstStyle/>
          <a:p>
            <a:fld id="{989B85AE-8075-4479-BB02-FE512295A7C9}" type="datetime4">
              <a:rPr lang="en-US" smtClean="0"/>
              <a:t>June 4, 2018</a:t>
            </a:fld>
            <a:endParaRPr/>
          </a:p>
        </p:txBody>
      </p:sp>
      <p:sp>
        <p:nvSpPr>
          <p:cNvPr id="4" name="Footer Placeholder 3"/>
          <p:cNvSpPr>
            <a:spLocks noGrp="1"/>
          </p:cNvSpPr>
          <p:nvPr>
            <p:ph type="ftr" sz="quarter" idx="11"/>
          </p:nvPr>
        </p:nvSpPr>
        <p:spPr/>
        <p:txBody>
          <a:bodyPr/>
          <a:lstStyle/>
          <a:p>
            <a:r>
              <a:rPr lang="en-US"/>
              <a:t>Private | Confidential | Internal Use Only </a:t>
            </a:r>
            <a:endParaRPr/>
          </a:p>
        </p:txBody>
      </p:sp>
      <p:sp>
        <p:nvSpPr>
          <p:cNvPr id="5" name="Slide Number Placeholder 4"/>
          <p:cNvSpPr>
            <a:spLocks noGrp="1"/>
          </p:cNvSpPr>
          <p:nvPr>
            <p:ph type="sldNum" sz="quarter" idx="12"/>
          </p:nvPr>
        </p:nvSpPr>
        <p:spPr/>
        <p:txBody>
          <a:bodyPr/>
          <a:lstStyle/>
          <a:p>
            <a:fld id="{B016F8AB-BCEA-4347-8BA6-BE776009BC89}" type="slidenum">
              <a:rPr/>
              <a:pPr/>
              <a:t>‹#›</a:t>
            </a:fld>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p>
        </p:txBody>
      </p:sp>
      <p:grpSp>
        <p:nvGrpSpPr>
          <p:cNvPr id="8" name="Group 7"/>
          <p:cNvGrpSpPr/>
          <p:nvPr/>
        </p:nvGrpSpPr>
        <p:grpSpPr>
          <a:xfrm>
            <a:off x="610272" y="6248401"/>
            <a:ext cx="969471" cy="390524"/>
            <a:chOff x="3578225" y="1146175"/>
            <a:chExt cx="5038725" cy="2111375"/>
          </a:xfrm>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grpSp>
    </p:spTree>
    <p:extLst>
      <p:ext uri="{BB962C8B-B14F-4D97-AF65-F5344CB8AC3E}">
        <p14:creationId xmlns:p14="http://schemas.microsoft.com/office/powerpoint/2010/main" val="371715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late Turquoise Frame Divider">
    <p:bg>
      <p:bgPr>
        <a:solidFill>
          <a:srgbClr val="42556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grpSp>
        <p:nvGrpSpPr>
          <p:cNvPr id="8" name="Group 7"/>
          <p:cNvGrpSpPr/>
          <p:nvPr/>
        </p:nvGrpSpPr>
        <p:grpSpPr>
          <a:xfrm>
            <a:off x="610272" y="6248401"/>
            <a:ext cx="969471" cy="390524"/>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grpSp>
      <p:sp>
        <p:nvSpPr>
          <p:cNvPr id="3" name="Date Placeholder 2"/>
          <p:cNvSpPr>
            <a:spLocks noGrp="1"/>
          </p:cNvSpPr>
          <p:nvPr>
            <p:ph type="dt" sz="half" idx="10"/>
          </p:nvPr>
        </p:nvSpPr>
        <p:spPr/>
        <p:txBody>
          <a:bodyPr/>
          <a:lstStyle/>
          <a:p>
            <a:fld id="{B670861E-4D82-4592-99CA-97F56E545283}" type="datetime4">
              <a:rPr lang="en-US" smtClean="0"/>
              <a:t>June 4, 2018</a:t>
            </a:fld>
            <a:endParaRPr/>
          </a:p>
        </p:txBody>
      </p:sp>
      <p:sp>
        <p:nvSpPr>
          <p:cNvPr id="4" name="Footer Placeholder 3"/>
          <p:cNvSpPr>
            <a:spLocks noGrp="1"/>
          </p:cNvSpPr>
          <p:nvPr>
            <p:ph type="ftr" sz="quarter" idx="11"/>
          </p:nvPr>
        </p:nvSpPr>
        <p:spPr/>
        <p:txBody>
          <a:bodyPr/>
          <a:lstStyle/>
          <a:p>
            <a:r>
              <a:rPr lang="en-US"/>
              <a:t>Private | Confidential | Internal Use Only </a:t>
            </a:r>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pPr/>
              <a:t>‹#›</a:t>
            </a:fld>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p>
        </p:txBody>
      </p:sp>
    </p:spTree>
    <p:extLst>
      <p:ext uri="{BB962C8B-B14F-4D97-AF65-F5344CB8AC3E}">
        <p14:creationId xmlns:p14="http://schemas.microsoft.com/office/powerpoint/2010/main" val="1625641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late Orange Frame Divider">
    <p:bg>
      <p:bgPr>
        <a:solidFill>
          <a:srgbClr val="42556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8013" y="2571746"/>
            <a:ext cx="8228011" cy="576263"/>
          </a:xfrm>
        </p:spPr>
        <p:txBody>
          <a:bodyPr>
            <a:noAutofit/>
          </a:bodyPr>
          <a:lstStyle>
            <a:lvl1pPr>
              <a:defRPr sz="4000"/>
            </a:lvl1pPr>
          </a:lstStyle>
          <a:p>
            <a:r>
              <a:rPr lang="en-US"/>
              <a:t>Click to edit Master title style</a:t>
            </a:r>
            <a:endParaRPr/>
          </a:p>
        </p:txBody>
      </p:sp>
      <p:sp>
        <p:nvSpPr>
          <p:cNvPr id="11" name="Text Placeholder 9"/>
          <p:cNvSpPr>
            <a:spLocks noGrp="1"/>
          </p:cNvSpPr>
          <p:nvPr>
            <p:ph type="body" sz="quarter" idx="14"/>
          </p:nvPr>
        </p:nvSpPr>
        <p:spPr>
          <a:xfrm>
            <a:off x="608014" y="3149201"/>
            <a:ext cx="8228011" cy="533400"/>
          </a:xfrm>
        </p:spPr>
        <p:txBody>
          <a:bodyPr>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grpSp>
        <p:nvGrpSpPr>
          <p:cNvPr id="8" name="Group 7"/>
          <p:cNvGrpSpPr/>
          <p:nvPr/>
        </p:nvGrpSpPr>
        <p:grpSpPr>
          <a:xfrm>
            <a:off x="610272" y="6248401"/>
            <a:ext cx="969471" cy="390524"/>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grpSp>
      <p:sp>
        <p:nvSpPr>
          <p:cNvPr id="3" name="Date Placeholder 2"/>
          <p:cNvSpPr>
            <a:spLocks noGrp="1"/>
          </p:cNvSpPr>
          <p:nvPr>
            <p:ph type="dt" sz="half" idx="10"/>
          </p:nvPr>
        </p:nvSpPr>
        <p:spPr/>
        <p:txBody>
          <a:bodyPr/>
          <a:lstStyle/>
          <a:p>
            <a:fld id="{EA0FC1D8-7D90-4213-B7C5-128FA7880AAB}" type="datetime4">
              <a:rPr lang="en-US" smtClean="0"/>
              <a:t>June 4, 2018</a:t>
            </a:fld>
            <a:endParaRPr/>
          </a:p>
        </p:txBody>
      </p:sp>
      <p:sp>
        <p:nvSpPr>
          <p:cNvPr id="4" name="Footer Placeholder 3"/>
          <p:cNvSpPr>
            <a:spLocks noGrp="1"/>
          </p:cNvSpPr>
          <p:nvPr>
            <p:ph type="ftr" sz="quarter" idx="11"/>
          </p:nvPr>
        </p:nvSpPr>
        <p:spPr/>
        <p:txBody>
          <a:bodyPr/>
          <a:lstStyle/>
          <a:p>
            <a:r>
              <a:rPr lang="en-US"/>
              <a:t>Private | Confidential | Internal Use Only </a:t>
            </a:r>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pPr/>
              <a:t>‹#›</a:t>
            </a:fld>
            <a:endParaRPr/>
          </a:p>
        </p:txBody>
      </p:sp>
      <p:sp>
        <p:nvSpPr>
          <p:cNvPr id="10" name="Freeform 9"/>
          <p:cNvSpPr/>
          <p:nvPr/>
        </p:nvSpPr>
        <p:spPr>
          <a:xfrm>
            <a:off x="608013" y="462819"/>
            <a:ext cx="10986134" cy="1957368"/>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a:p>
        </p:txBody>
      </p:sp>
    </p:spTree>
    <p:extLst>
      <p:ext uri="{BB962C8B-B14F-4D97-AF65-F5344CB8AC3E}">
        <p14:creationId xmlns:p14="http://schemas.microsoft.com/office/powerpoint/2010/main" val="4226345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3213" y="381000"/>
            <a:ext cx="9456737" cy="2286000"/>
          </a:xfrm>
        </p:spPr>
        <p:txBody>
          <a:bodyPr>
            <a:noAutofit/>
          </a:bodyPr>
          <a:lstStyle>
            <a:lvl1pPr marL="329184" indent="-329184">
              <a:lnSpc>
                <a:spcPct val="80000"/>
              </a:lnSpc>
              <a:defRPr sz="6000"/>
            </a:lvl1pPr>
          </a:lstStyle>
          <a:p>
            <a:r>
              <a:rPr dirty="0"/>
              <a:t>“Click to add quote here. Type quotation marks before and after text.”</a:t>
            </a:r>
          </a:p>
        </p:txBody>
      </p:sp>
      <p:sp>
        <p:nvSpPr>
          <p:cNvPr id="6" name="Text Placeholder 9"/>
          <p:cNvSpPr>
            <a:spLocks noGrp="1"/>
          </p:cNvSpPr>
          <p:nvPr>
            <p:ph type="body" sz="quarter" idx="14" hasCustomPrompt="1"/>
          </p:nvPr>
        </p:nvSpPr>
        <p:spPr>
          <a:xfrm>
            <a:off x="728052" y="2819400"/>
            <a:ext cx="9031897" cy="1371600"/>
          </a:xfrm>
        </p:spPr>
        <p:txBody>
          <a:bodyPr>
            <a:noAutofit/>
          </a:bodyPr>
          <a:lstStyle>
            <a:lvl1pPr marL="0" indent="0">
              <a:spcBef>
                <a:spcPts val="0"/>
              </a:spcBef>
              <a:buFontTx/>
              <a:buNone/>
              <a:defRPr sz="20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t>Click to add quoted person’s name, title, company</a:t>
            </a:r>
          </a:p>
        </p:txBody>
      </p:sp>
      <p:grpSp>
        <p:nvGrpSpPr>
          <p:cNvPr id="7" name="Group 6"/>
          <p:cNvGrpSpPr/>
          <p:nvPr/>
        </p:nvGrpSpPr>
        <p:grpSpPr>
          <a:xfrm>
            <a:off x="610272" y="6248401"/>
            <a:ext cx="969471" cy="390524"/>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grpSp>
      <p:sp>
        <p:nvSpPr>
          <p:cNvPr id="3" name="Date Placeholder 2"/>
          <p:cNvSpPr>
            <a:spLocks noGrp="1"/>
          </p:cNvSpPr>
          <p:nvPr>
            <p:ph type="dt" sz="half" idx="10"/>
          </p:nvPr>
        </p:nvSpPr>
        <p:spPr/>
        <p:txBody>
          <a:bodyPr/>
          <a:lstStyle/>
          <a:p>
            <a:fld id="{07A79BB4-03EC-4467-AF20-DBF0A75FD37C}" type="datetime4">
              <a:rPr lang="en-US" smtClean="0"/>
              <a:t>June 4, 2018</a:t>
            </a:fld>
            <a:endParaRPr/>
          </a:p>
        </p:txBody>
      </p:sp>
      <p:sp>
        <p:nvSpPr>
          <p:cNvPr id="4" name="Footer Placeholder 3"/>
          <p:cNvSpPr>
            <a:spLocks noGrp="1"/>
          </p:cNvSpPr>
          <p:nvPr>
            <p:ph type="ftr" sz="quarter" idx="11"/>
          </p:nvPr>
        </p:nvSpPr>
        <p:spPr/>
        <p:txBody>
          <a:bodyPr/>
          <a:lstStyle/>
          <a:p>
            <a:r>
              <a:rPr lang="en-US"/>
              <a:t>Private | Confidential | Internal Use Only </a:t>
            </a:r>
            <a:endParaRPr/>
          </a:p>
        </p:txBody>
      </p:sp>
      <p:sp>
        <p:nvSpPr>
          <p:cNvPr id="5" name="Slide Number Placeholder 4"/>
          <p:cNvSpPr>
            <a:spLocks noGrp="1"/>
          </p:cNvSpPr>
          <p:nvPr>
            <p:ph type="sldNum" sz="quarter" idx="12"/>
          </p:nvPr>
        </p:nvSpPr>
        <p:spPr/>
        <p:txBody>
          <a:bodyPr/>
          <a:lstStyle/>
          <a:p>
            <a:fld id="{B016F8AB-BCEA-4347-8BA6-BE776009BC89}" type="slidenum">
              <a:rPr/>
              <a:pPr/>
              <a:t>‹#›</a:t>
            </a:fld>
            <a:endParaRPr/>
          </a:p>
        </p:txBody>
      </p:sp>
    </p:spTree>
    <p:extLst>
      <p:ext uri="{BB962C8B-B14F-4D97-AF65-F5344CB8AC3E}">
        <p14:creationId xmlns:p14="http://schemas.microsoft.com/office/powerpoint/2010/main" val="43234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late Quote">
    <p:bg>
      <p:bgPr>
        <a:solidFill>
          <a:srgbClr val="42556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3213" y="381000"/>
            <a:ext cx="9456737" cy="2286000"/>
          </a:xfrm>
        </p:spPr>
        <p:txBody>
          <a:bodyPr>
            <a:noAutofit/>
          </a:bodyPr>
          <a:lstStyle>
            <a:lvl1pPr marL="329184" indent="-384048">
              <a:lnSpc>
                <a:spcPct val="80000"/>
              </a:lnSpc>
              <a:defRPr sz="6000"/>
            </a:lvl1pPr>
          </a:lstStyle>
          <a:p>
            <a:r>
              <a:rPr dirty="0"/>
              <a:t>“Click to add quote here. Type quotation marks before and after text.”</a:t>
            </a:r>
          </a:p>
        </p:txBody>
      </p:sp>
      <p:sp>
        <p:nvSpPr>
          <p:cNvPr id="6" name="Text Placeholder 9"/>
          <p:cNvSpPr>
            <a:spLocks noGrp="1"/>
          </p:cNvSpPr>
          <p:nvPr>
            <p:ph type="body" sz="quarter" idx="14" hasCustomPrompt="1"/>
          </p:nvPr>
        </p:nvSpPr>
        <p:spPr>
          <a:xfrm>
            <a:off x="728052" y="2819400"/>
            <a:ext cx="9031897" cy="1371600"/>
          </a:xfrm>
        </p:spPr>
        <p:txBody>
          <a:bodyPr>
            <a:noAutofit/>
          </a:bodyPr>
          <a:lstStyle>
            <a:lvl1pPr marL="0" indent="0">
              <a:spcBef>
                <a:spcPts val="0"/>
              </a:spcBef>
              <a:buFontTx/>
              <a:buNone/>
              <a:defRPr sz="20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t>Click to add quoted person’s name, title, company</a:t>
            </a:r>
          </a:p>
        </p:txBody>
      </p:sp>
      <p:grpSp>
        <p:nvGrpSpPr>
          <p:cNvPr id="7" name="Group 6"/>
          <p:cNvGrpSpPr/>
          <p:nvPr/>
        </p:nvGrpSpPr>
        <p:grpSpPr>
          <a:xfrm>
            <a:off x="608014" y="6248401"/>
            <a:ext cx="969471" cy="390524"/>
            <a:chOff x="3578225" y="1146175"/>
            <a:chExt cx="5038725" cy="2111375"/>
          </a:xfrm>
          <a:solidFill>
            <a:schemeClr val="tx1"/>
          </a:solidFill>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grpSp>
      <p:sp>
        <p:nvSpPr>
          <p:cNvPr id="3" name="Date Placeholder 2"/>
          <p:cNvSpPr>
            <a:spLocks noGrp="1"/>
          </p:cNvSpPr>
          <p:nvPr>
            <p:ph type="dt" sz="half" idx="10"/>
          </p:nvPr>
        </p:nvSpPr>
        <p:spPr/>
        <p:txBody>
          <a:bodyPr/>
          <a:lstStyle/>
          <a:p>
            <a:fld id="{87079728-AB2C-4B31-BAA5-AB5F54F16A6F}" type="datetime4">
              <a:rPr lang="en-US" smtClean="0"/>
              <a:t>June 4, 2018</a:t>
            </a:fld>
            <a:endParaRPr/>
          </a:p>
        </p:txBody>
      </p:sp>
      <p:sp>
        <p:nvSpPr>
          <p:cNvPr id="4" name="Footer Placeholder 3"/>
          <p:cNvSpPr>
            <a:spLocks noGrp="1"/>
          </p:cNvSpPr>
          <p:nvPr>
            <p:ph type="ftr" sz="quarter" idx="11"/>
          </p:nvPr>
        </p:nvSpPr>
        <p:spPr/>
        <p:txBody>
          <a:bodyPr/>
          <a:lstStyle/>
          <a:p>
            <a:r>
              <a:rPr lang="en-US"/>
              <a:t>Private | Confidential | Internal Use Only </a:t>
            </a:r>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pPr/>
              <a:t>‹#›</a:t>
            </a:fld>
            <a:endParaRPr/>
          </a:p>
        </p:txBody>
      </p:sp>
    </p:spTree>
    <p:extLst>
      <p:ext uri="{BB962C8B-B14F-4D97-AF65-F5344CB8AC3E}">
        <p14:creationId xmlns:p14="http://schemas.microsoft.com/office/powerpoint/2010/main" val="3364303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5" Type="http://schemas.openxmlformats.org/officeDocument/2006/relationships/slideLayout" Target="../slideLayouts/slideLayout36.xml"/><Relationship Id="rId4"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41.xml"/><Relationship Id="rId7" Type="http://schemas.openxmlformats.org/officeDocument/2006/relationships/tags" Target="../tags/tag3.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tags" Target="../tags/tag2.xml"/><Relationship Id="rId11" Type="http://schemas.openxmlformats.org/officeDocument/2006/relationships/image" Target="../media/image6.png"/><Relationship Id="rId5" Type="http://schemas.openxmlformats.org/officeDocument/2006/relationships/vmlDrawing" Target="../drawings/vmlDrawing1.vml"/><Relationship Id="rId10" Type="http://schemas.openxmlformats.org/officeDocument/2006/relationships/image" Target="../media/image5.PNG"/><Relationship Id="rId4" Type="http://schemas.openxmlformats.org/officeDocument/2006/relationships/theme" Target="../theme/theme4.xml"/><Relationship Id="rId9" Type="http://schemas.openxmlformats.org/officeDocument/2006/relationships/image" Target="../media/image4.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519236"/>
            <a:ext cx="10969943" cy="852364"/>
          </a:xfrm>
          <a:prstGeom prst="rect">
            <a:avLst/>
          </a:prstGeom>
        </p:spPr>
        <p:txBody>
          <a:bodyPr vert="horz" lIns="0" tIns="0" rIns="0" bIns="0" rtlCol="0" anchor="t" anchorCtr="0">
            <a:noAutofit/>
          </a:bodyPr>
          <a:lstStyle/>
          <a:p>
            <a:r>
              <a:rPr lang="en-US"/>
              <a:t>Click to edit Master title style</a:t>
            </a:r>
            <a:endParaRPr/>
          </a:p>
        </p:txBody>
      </p:sp>
      <p:sp>
        <p:nvSpPr>
          <p:cNvPr id="3" name="Text Placeholder 2"/>
          <p:cNvSpPr>
            <a:spLocks noGrp="1"/>
          </p:cNvSpPr>
          <p:nvPr>
            <p:ph type="body" idx="1"/>
          </p:nvPr>
        </p:nvSpPr>
        <p:spPr>
          <a:xfrm>
            <a:off x="609600" y="1524000"/>
            <a:ext cx="10969784" cy="457199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608012" y="437706"/>
            <a:ext cx="10972800" cy="18288"/>
          </a:xfrm>
          <a:prstGeom prst="rect">
            <a:avLst/>
          </a:prstGeom>
          <a:solidFill>
            <a:srgbClr val="01A98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a:p>
        </p:txBody>
      </p:sp>
      <p:sp>
        <p:nvSpPr>
          <p:cNvPr id="4" name="Date Placeholder 3"/>
          <p:cNvSpPr>
            <a:spLocks noGrp="1"/>
          </p:cNvSpPr>
          <p:nvPr>
            <p:ph type="dt" sz="half" idx="2"/>
          </p:nvPr>
        </p:nvSpPr>
        <p:spPr>
          <a:xfrm>
            <a:off x="5598212" y="6426104"/>
            <a:ext cx="995578" cy="210312"/>
          </a:xfrm>
          <a:prstGeom prst="rect">
            <a:avLst/>
          </a:prstGeom>
        </p:spPr>
        <p:txBody>
          <a:bodyPr vert="horz" wrap="none" lIns="0" tIns="0" rIns="0" bIns="0" rtlCol="0" anchor="b" anchorCtr="0"/>
          <a:lstStyle>
            <a:lvl1pPr algn="ctr">
              <a:defRPr sz="700">
                <a:solidFill>
                  <a:schemeClr val="tx1"/>
                </a:solidFill>
              </a:defRPr>
            </a:lvl1pPr>
          </a:lstStyle>
          <a:p>
            <a:fld id="{39EF1E5A-920D-435C-AC02-76B5B9C4328D}" type="datetime4">
              <a:rPr lang="en-US" smtClean="0"/>
              <a:t>June 4, 2018</a:t>
            </a:fld>
            <a:endParaRPr/>
          </a:p>
        </p:txBody>
      </p:sp>
      <p:sp>
        <p:nvSpPr>
          <p:cNvPr id="5" name="Footer Placeholder 4"/>
          <p:cNvSpPr>
            <a:spLocks noGrp="1"/>
          </p:cNvSpPr>
          <p:nvPr>
            <p:ph type="ftr" sz="quarter" idx="3"/>
          </p:nvPr>
        </p:nvSpPr>
        <p:spPr>
          <a:xfrm>
            <a:off x="6934200" y="6426104"/>
            <a:ext cx="4025198" cy="210312"/>
          </a:xfrm>
          <a:prstGeom prst="rect">
            <a:avLst/>
          </a:prstGeom>
        </p:spPr>
        <p:txBody>
          <a:bodyPr vert="horz" wrap="none" lIns="0" tIns="0" rIns="0" bIns="0" rtlCol="0" anchor="b" anchorCtr="0"/>
          <a:lstStyle>
            <a:lvl1pPr algn="r">
              <a:defRPr sz="700">
                <a:solidFill>
                  <a:schemeClr val="tx1"/>
                </a:solidFill>
              </a:defRPr>
            </a:lvl1pPr>
          </a:lstStyle>
          <a:p>
            <a:r>
              <a:rPr lang="en-US"/>
              <a:t>Private | Confidential | Internal Use Only </a:t>
            </a:r>
            <a:endParaRPr/>
          </a:p>
        </p:txBody>
      </p:sp>
      <p:sp>
        <p:nvSpPr>
          <p:cNvPr id="6" name="Slide Number Placeholder 5"/>
          <p:cNvSpPr>
            <a:spLocks noGrp="1"/>
          </p:cNvSpPr>
          <p:nvPr>
            <p:ph type="sldNum" sz="quarter" idx="4"/>
          </p:nvPr>
        </p:nvSpPr>
        <p:spPr bwMode="gray">
          <a:xfrm>
            <a:off x="11049000" y="6430868"/>
            <a:ext cx="533399" cy="232147"/>
          </a:xfrm>
          <a:prstGeom prst="rect">
            <a:avLst/>
          </a:prstGeom>
        </p:spPr>
        <p:txBody>
          <a:bodyPr vert="horz" wrap="none" lIns="0" tIns="0" rIns="0" bIns="0" rtlCol="0" anchor="b" anchorCtr="0"/>
          <a:lstStyle>
            <a:lvl1pPr algn="r">
              <a:defRPr sz="1600">
                <a:solidFill>
                  <a:schemeClr val="accent4"/>
                </a:solidFill>
              </a:defRPr>
            </a:lvl1pPr>
          </a:lstStyle>
          <a:p>
            <a:fld id="{B016F8AB-BCEA-4347-8BA6-BE776009BC89}" type="slidenum">
              <a:rPr lang="en-US" smtClean="0"/>
              <a:pPr/>
              <a:t>‹#›</a:t>
            </a:fld>
            <a:endParaRPr lang="en-US"/>
          </a:p>
        </p:txBody>
      </p:sp>
      <p:grpSp>
        <p:nvGrpSpPr>
          <p:cNvPr id="8" name="Group 7"/>
          <p:cNvGrpSpPr/>
          <p:nvPr/>
        </p:nvGrpSpPr>
        <p:grpSpPr>
          <a:xfrm>
            <a:off x="610272" y="6248401"/>
            <a:ext cx="969471" cy="390524"/>
            <a:chOff x="3578225" y="1146175"/>
            <a:chExt cx="5038725" cy="2111375"/>
          </a:xfrm>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sp>
          <p:nvSpPr>
            <p:cNvPr id="10"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grpSp>
    </p:spTree>
    <p:extLst>
      <p:ext uri="{BB962C8B-B14F-4D97-AF65-F5344CB8AC3E}">
        <p14:creationId xmlns:p14="http://schemas.microsoft.com/office/powerpoint/2010/main" val="1683658382"/>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61" r:id="rId3"/>
    <p:sldLayoutId id="2147483662" r:id="rId4"/>
    <p:sldLayoutId id="2147483663" r:id="rId5"/>
    <p:sldLayoutId id="2147483664" r:id="rId6"/>
    <p:sldLayoutId id="2147483665" r:id="rId7"/>
    <p:sldLayoutId id="2147483666" r:id="rId8"/>
    <p:sldLayoutId id="2147483667" r:id="rId9"/>
    <p:sldLayoutId id="2147483650" r:id="rId10"/>
    <p:sldLayoutId id="2147483668" r:id="rId11"/>
    <p:sldLayoutId id="2147483669" r:id="rId12"/>
    <p:sldLayoutId id="2147483654" r:id="rId13"/>
    <p:sldLayoutId id="2147483679" r:id="rId14"/>
    <p:sldLayoutId id="2147483655" r:id="rId15"/>
    <p:sldLayoutId id="2147483652" r:id="rId16"/>
    <p:sldLayoutId id="2147483653" r:id="rId17"/>
    <p:sldLayoutId id="2147483670" r:id="rId18"/>
    <p:sldLayoutId id="2147483673" r:id="rId19"/>
    <p:sldLayoutId id="2147483656" r:id="rId20"/>
    <p:sldLayoutId id="2147483674" r:id="rId21"/>
    <p:sldLayoutId id="2147483657" r:id="rId22"/>
    <p:sldLayoutId id="2147483675" r:id="rId23"/>
    <p:sldLayoutId id="2147483676" r:id="rId24"/>
    <p:sldLayoutId id="2147483677" r:id="rId25"/>
    <p:sldLayoutId id="2147483649" r:id="rId26"/>
    <p:sldLayoutId id="2147483658" r:id="rId27"/>
    <p:sldLayoutId id="2147483659" r:id="rId2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tx1"/>
        </a:buClr>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Clr>
          <a:schemeClr val="tx1"/>
        </a:buClr>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960" userDrawn="1">
          <p15:clr>
            <a:srgbClr val="F26B43"/>
          </p15:clr>
        </p15:guide>
        <p15:guide id="6" orient="horz"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519236"/>
            <a:ext cx="10969943" cy="852364"/>
          </a:xfrm>
          <a:prstGeom prst="rect">
            <a:avLst/>
          </a:prstGeom>
        </p:spPr>
        <p:txBody>
          <a:bodyPr vert="horz" lIns="0" tIns="0" rIns="0" bIns="0" rtlCol="0" anchor="t" anchorCtr="0">
            <a:noAutofit/>
          </a:bodyPr>
          <a:lstStyle/>
          <a:p>
            <a:r>
              <a:rPr lang="en-US"/>
              <a:t>Click to edit Master title style</a:t>
            </a:r>
            <a:endParaRPr dirty="0"/>
          </a:p>
        </p:txBody>
      </p:sp>
      <p:sp>
        <p:nvSpPr>
          <p:cNvPr id="3" name="Text Placeholder 2"/>
          <p:cNvSpPr>
            <a:spLocks noGrp="1"/>
          </p:cNvSpPr>
          <p:nvPr>
            <p:ph type="body" idx="1"/>
          </p:nvPr>
        </p:nvSpPr>
        <p:spPr>
          <a:xfrm>
            <a:off x="609600" y="1524000"/>
            <a:ext cx="10969784" cy="4571999"/>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608012" y="437706"/>
            <a:ext cx="10972800" cy="18288"/>
          </a:xfrm>
          <a:prstGeom prst="rect">
            <a:avLst/>
          </a:prstGeom>
          <a:solidFill>
            <a:srgbClr val="01A98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dirty="0">
              <a:latin typeface="MetricHPE"/>
            </a:endParaRPr>
          </a:p>
        </p:txBody>
      </p:sp>
      <p:sp>
        <p:nvSpPr>
          <p:cNvPr id="4" name="Date Placeholder 3"/>
          <p:cNvSpPr>
            <a:spLocks noGrp="1"/>
          </p:cNvSpPr>
          <p:nvPr>
            <p:ph type="dt" sz="half" idx="2"/>
          </p:nvPr>
        </p:nvSpPr>
        <p:spPr>
          <a:xfrm>
            <a:off x="5598212" y="6426104"/>
            <a:ext cx="995578" cy="210312"/>
          </a:xfrm>
          <a:prstGeom prst="rect">
            <a:avLst/>
          </a:prstGeom>
        </p:spPr>
        <p:txBody>
          <a:bodyPr vert="horz" wrap="none" lIns="0" tIns="0" rIns="0" bIns="0" rtlCol="0" anchor="b" anchorCtr="0"/>
          <a:lstStyle>
            <a:lvl1pPr algn="ctr">
              <a:defRPr sz="700">
                <a:solidFill>
                  <a:schemeClr val="tx1"/>
                </a:solidFill>
                <a:latin typeface="MetricHPE"/>
              </a:defRPr>
            </a:lvl1pPr>
          </a:lstStyle>
          <a:p>
            <a:fld id="{F2C8F7CF-D52C-47B5-8CD6-C7EBC9309E92}" type="datetime4">
              <a:rPr lang="en-US" smtClean="0"/>
              <a:t>June 4, 2018</a:t>
            </a:fld>
            <a:endParaRPr lang="en-US" dirty="0"/>
          </a:p>
        </p:txBody>
      </p:sp>
      <p:sp>
        <p:nvSpPr>
          <p:cNvPr id="5" name="Footer Placeholder 4"/>
          <p:cNvSpPr>
            <a:spLocks noGrp="1"/>
          </p:cNvSpPr>
          <p:nvPr>
            <p:ph type="ftr" sz="quarter" idx="3"/>
          </p:nvPr>
        </p:nvSpPr>
        <p:spPr>
          <a:xfrm>
            <a:off x="6934200" y="6426104"/>
            <a:ext cx="4025198" cy="210312"/>
          </a:xfrm>
          <a:prstGeom prst="rect">
            <a:avLst/>
          </a:prstGeom>
        </p:spPr>
        <p:txBody>
          <a:bodyPr vert="horz" wrap="none" lIns="0" tIns="0" rIns="0" bIns="0" rtlCol="0" anchor="b" anchorCtr="0"/>
          <a:lstStyle>
            <a:lvl1pPr algn="r">
              <a:defRPr sz="700">
                <a:solidFill>
                  <a:schemeClr val="tx1"/>
                </a:solidFill>
                <a:latin typeface="MetricHPE"/>
              </a:defRPr>
            </a:lvl1pPr>
          </a:lstStyle>
          <a:p>
            <a:r>
              <a:rPr lang="en-US" dirty="0"/>
              <a:t>Private | Confidential | Internal Use Only </a:t>
            </a:r>
          </a:p>
        </p:txBody>
      </p:sp>
      <p:sp>
        <p:nvSpPr>
          <p:cNvPr id="6" name="Slide Number Placeholder 5"/>
          <p:cNvSpPr>
            <a:spLocks noGrp="1"/>
          </p:cNvSpPr>
          <p:nvPr>
            <p:ph type="sldNum" sz="quarter" idx="4"/>
          </p:nvPr>
        </p:nvSpPr>
        <p:spPr bwMode="gray">
          <a:xfrm>
            <a:off x="11049000" y="6430868"/>
            <a:ext cx="533399" cy="232147"/>
          </a:xfrm>
          <a:prstGeom prst="rect">
            <a:avLst/>
          </a:prstGeom>
        </p:spPr>
        <p:txBody>
          <a:bodyPr vert="horz" wrap="none" lIns="0" tIns="0" rIns="0" bIns="0" rtlCol="0" anchor="b" anchorCtr="0"/>
          <a:lstStyle>
            <a:lvl1pPr algn="r">
              <a:defRPr sz="1600">
                <a:solidFill>
                  <a:schemeClr val="accent4"/>
                </a:solidFill>
                <a:latin typeface="MetricHPE"/>
              </a:defRPr>
            </a:lvl1pPr>
          </a:lstStyle>
          <a:p>
            <a:fld id="{B016F8AB-BCEA-4347-8BA6-BE776009BC89}" type="slidenum">
              <a:rPr lang="en-US" smtClean="0"/>
              <a:pPr/>
              <a:t>‹#›</a:t>
            </a:fld>
            <a:endParaRPr lang="en-US" dirty="0"/>
          </a:p>
        </p:txBody>
      </p:sp>
      <p:grpSp>
        <p:nvGrpSpPr>
          <p:cNvPr id="8" name="Group 7"/>
          <p:cNvGrpSpPr/>
          <p:nvPr/>
        </p:nvGrpSpPr>
        <p:grpSpPr>
          <a:xfrm>
            <a:off x="610272" y="6248401"/>
            <a:ext cx="969471" cy="390524"/>
            <a:chOff x="3578225" y="1146175"/>
            <a:chExt cx="5038725" cy="2111375"/>
          </a:xfrm>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latin typeface="MetricHPE"/>
              </a:endParaRPr>
            </a:p>
          </p:txBody>
        </p:sp>
        <p:sp>
          <p:nvSpPr>
            <p:cNvPr id="10"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latin typeface="MetricHPE"/>
              </a:endParaRPr>
            </a:p>
          </p:txBody>
        </p:sp>
      </p:grpSp>
    </p:spTree>
    <p:extLst>
      <p:ext uri="{BB962C8B-B14F-4D97-AF65-F5344CB8AC3E}">
        <p14:creationId xmlns:p14="http://schemas.microsoft.com/office/powerpoint/2010/main" val="343607541"/>
      </p:ext>
    </p:extLst>
  </p:cSld>
  <p:clrMap bg1="lt1" tx1="dk1" bg2="lt2" tx2="dk2" accent1="accent1" accent2="accent2" accent3="accent3" accent4="accent4" accent5="accent5" accent6="accent6" hlink="hlink" folHlink="folHlink"/>
  <p:sldLayoutIdLst>
    <p:sldLayoutId id="2147483687" r:id="rId1"/>
    <p:sldLayoutId id="2147483777" r:id="rId2"/>
    <p:sldLayoutId id="2147483778"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1" kern="1200">
          <a:solidFill>
            <a:schemeClr val="tx1"/>
          </a:solidFill>
          <a:latin typeface="MetricHPE"/>
          <a:ea typeface="+mj-ea"/>
          <a:cs typeface="+mj-cs"/>
        </a:defRPr>
      </a:lvl1pPr>
    </p:titleStyle>
    <p:bodyStyle>
      <a:lvl1pPr marL="182880" indent="-182880" algn="l" defTabSz="914400" rtl="0" eaLnBrk="1" latinLnBrk="0" hangingPunct="1">
        <a:lnSpc>
          <a:spcPct val="90000"/>
        </a:lnSpc>
        <a:spcBef>
          <a:spcPts val="1200"/>
        </a:spcBef>
        <a:buClr>
          <a:schemeClr val="tx1"/>
        </a:buClr>
        <a:buFont typeface="Arial" panose="020B0604020202020204" pitchFamily="34" charset="0"/>
        <a:buChar char="–"/>
        <a:defRPr sz="1800" kern="1200">
          <a:solidFill>
            <a:schemeClr val="tx1"/>
          </a:solidFill>
          <a:latin typeface="MetricHPE"/>
          <a:ea typeface="+mn-ea"/>
          <a:cs typeface="+mn-cs"/>
        </a:defRPr>
      </a:lvl1pPr>
      <a:lvl2pPr marL="411480" indent="-182880" algn="l" defTabSz="914400" rtl="0" eaLnBrk="1" latinLnBrk="0" hangingPunct="1">
        <a:lnSpc>
          <a:spcPct val="90000"/>
        </a:lnSpc>
        <a:spcBef>
          <a:spcPts val="800"/>
        </a:spcBef>
        <a:buClr>
          <a:schemeClr val="tx1"/>
        </a:buClr>
        <a:buFont typeface="Arial" panose="020B0604020202020204" pitchFamily="34" charset="0"/>
        <a:buChar char="–"/>
        <a:defRPr sz="1600" kern="1200">
          <a:solidFill>
            <a:schemeClr val="tx1"/>
          </a:solidFill>
          <a:latin typeface="MetricHPE"/>
          <a:ea typeface="+mn-ea"/>
          <a:cs typeface="+mn-cs"/>
        </a:defRPr>
      </a:lvl2pPr>
      <a:lvl3pPr marL="548640" indent="-13716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etricHPE"/>
          <a:ea typeface="+mn-ea"/>
          <a:cs typeface="+mn-cs"/>
        </a:defRPr>
      </a:lvl3pPr>
      <a:lvl4pPr marL="7315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etricHPE"/>
          <a:ea typeface="+mn-ea"/>
          <a:cs typeface="+mn-cs"/>
        </a:defRPr>
      </a:lvl4pPr>
      <a:lvl5pPr marL="8686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etricHPE"/>
          <a:ea typeface="+mn-ea"/>
          <a:cs typeface="+mn-cs"/>
        </a:defRPr>
      </a:lvl5pPr>
      <a:lvl6pPr marL="105156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960">
          <p15:clr>
            <a:srgbClr val="F26B43"/>
          </p15:clr>
        </p15:guide>
        <p15:guide id="6" orient="horz"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519236"/>
            <a:ext cx="10969943" cy="852364"/>
          </a:xfrm>
          <a:prstGeom prst="rect">
            <a:avLst/>
          </a:prstGeom>
        </p:spPr>
        <p:txBody>
          <a:bodyPr vert="horz" lIns="0" tIns="0" rIns="0" bIns="0" rtlCol="0" anchor="t" anchorCtr="0">
            <a:noAutofit/>
          </a:bodyPr>
          <a:lstStyle/>
          <a:p>
            <a:r>
              <a:rPr lang="en-US"/>
              <a:t>Click to edit Master title style</a:t>
            </a:r>
            <a:endParaRPr/>
          </a:p>
        </p:txBody>
      </p:sp>
      <p:sp>
        <p:nvSpPr>
          <p:cNvPr id="3" name="Text Placeholder 2"/>
          <p:cNvSpPr>
            <a:spLocks noGrp="1"/>
          </p:cNvSpPr>
          <p:nvPr>
            <p:ph type="body" idx="1"/>
          </p:nvPr>
        </p:nvSpPr>
        <p:spPr>
          <a:xfrm>
            <a:off x="609600" y="1524000"/>
            <a:ext cx="10969784" cy="457199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Rectangle 6"/>
          <p:cNvSpPr/>
          <p:nvPr/>
        </p:nvSpPr>
        <p:spPr>
          <a:xfrm>
            <a:off x="608012" y="437706"/>
            <a:ext cx="10972800" cy="18288"/>
          </a:xfrm>
          <a:prstGeom prst="rect">
            <a:avLst/>
          </a:prstGeom>
          <a:solidFill>
            <a:srgbClr val="00B38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a:solidFill>
                <a:prstClr val="white"/>
              </a:solidFill>
            </a:endParaRPr>
          </a:p>
        </p:txBody>
      </p:sp>
      <p:grpSp>
        <p:nvGrpSpPr>
          <p:cNvPr id="8" name="Group 7"/>
          <p:cNvGrpSpPr/>
          <p:nvPr/>
        </p:nvGrpSpPr>
        <p:grpSpPr>
          <a:xfrm>
            <a:off x="610272" y="6248401"/>
            <a:ext cx="969471" cy="390524"/>
            <a:chOff x="3578225" y="1146175"/>
            <a:chExt cx="5038725" cy="2111375"/>
          </a:xfrm>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black"/>
                </a:solidFill>
              </a:endParaRPr>
            </a:p>
          </p:txBody>
        </p:sp>
        <p:sp>
          <p:nvSpPr>
            <p:cNvPr id="10"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solidFill>
                  <a:prstClr val="black"/>
                </a:solidFill>
              </a:endParaRPr>
            </a:p>
          </p:txBody>
        </p:sp>
      </p:grpSp>
      <p:sp>
        <p:nvSpPr>
          <p:cNvPr id="12" name="Rectangle 11"/>
          <p:cNvSpPr/>
          <p:nvPr userDrawn="1"/>
        </p:nvSpPr>
        <p:spPr>
          <a:xfrm>
            <a:off x="11300879" y="6406348"/>
            <a:ext cx="372218" cy="276999"/>
          </a:xfrm>
          <a:prstGeom prst="rect">
            <a:avLst/>
          </a:prstGeom>
        </p:spPr>
        <p:txBody>
          <a:bodyPr wrap="none">
            <a:spAutoFit/>
          </a:bodyPr>
          <a:lstStyle/>
          <a:p>
            <a:pPr algn="r"/>
            <a:fld id="{9E7003BE-A2ED-4C98-8080-9E9A8881A79D}" type="slidenum">
              <a:rPr lang="en-US" sz="1200" smtClean="0">
                <a:solidFill>
                  <a:srgbClr val="617D78"/>
                </a:solidFill>
              </a:rPr>
              <a:pPr algn="r"/>
              <a:t>‹#›</a:t>
            </a:fld>
            <a:endParaRPr lang="en-US" sz="1200" dirty="0">
              <a:solidFill>
                <a:srgbClr val="617D78"/>
              </a:solidFill>
            </a:endParaRPr>
          </a:p>
        </p:txBody>
      </p:sp>
      <p:sp>
        <p:nvSpPr>
          <p:cNvPr id="13" name="Footer Placeholder 3"/>
          <p:cNvSpPr txBox="1">
            <a:spLocks/>
          </p:cNvSpPr>
          <p:nvPr userDrawn="1"/>
        </p:nvSpPr>
        <p:spPr>
          <a:xfrm>
            <a:off x="2567384" y="6383516"/>
            <a:ext cx="7571163" cy="209550"/>
          </a:xfrm>
          <a:prstGeom prst="rect">
            <a:avLst/>
          </a:prstGeom>
        </p:spPr>
        <p:txBody>
          <a:bodyPr vert="horz" wrap="none" lIns="0" tIns="0" rIns="0" bIns="0" rtlCol="0" anchor="b" anchorCtr="0"/>
          <a:lstStyle>
            <a:defPPr>
              <a:defRPr lang="en-US"/>
            </a:defPPr>
            <a:lvl1pPr marL="0" algn="r"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800" b="0" dirty="0">
                <a:solidFill>
                  <a:prstClr val="black"/>
                </a:solidFill>
              </a:rPr>
              <a:t>© Copyright 2017 Hewlett Packard Enterprise. The information contained herein is subject to change without notice. </a:t>
            </a:r>
            <a:r>
              <a:rPr lang="en-US" sz="800" b="0" kern="1200" dirty="0">
                <a:solidFill>
                  <a:schemeClr val="tx1"/>
                </a:solidFill>
                <a:effectLst/>
                <a:latin typeface="+mn-lt"/>
                <a:ea typeface="+mn-ea"/>
                <a:cs typeface="+mn-cs"/>
              </a:rPr>
              <a:t>Shared under NDA</a:t>
            </a:r>
            <a:endParaRPr lang="en-US" sz="800" b="0" dirty="0">
              <a:solidFill>
                <a:prstClr val="black"/>
              </a:solidFill>
            </a:endParaRPr>
          </a:p>
        </p:txBody>
      </p:sp>
    </p:spTree>
    <p:extLst>
      <p:ext uri="{BB962C8B-B14F-4D97-AF65-F5344CB8AC3E}">
        <p14:creationId xmlns:p14="http://schemas.microsoft.com/office/powerpoint/2010/main" val="3125094887"/>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4" r:id="rId6"/>
    <p:sldLayoutId id="2147483829"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960">
          <p15:clr>
            <a:srgbClr val="F26B43"/>
          </p15:clr>
        </p15:guide>
        <p15:guide id="6" orient="horz"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BB39F02-68FA-448F-A930-2953FA18832A}"/>
              </a:ext>
            </a:extLst>
          </p:cNvPr>
          <p:cNvGraphicFramePr>
            <a:graphicFrameLocks noChangeAspect="1"/>
          </p:cNvGraphicFramePr>
          <p:nvPr userDrawn="1">
            <p:custDataLst>
              <p:tags r:id="rId6"/>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55" name="think-cell Slide" r:id="rId8" imgW="353" imgH="353" progId="TCLayout.ActiveDocument.1">
                  <p:embed/>
                </p:oleObj>
              </mc:Choice>
              <mc:Fallback>
                <p:oleObj name="think-cell Slide" r:id="rId8" imgW="353" imgH="353" progId="TCLayout.ActiveDocument.1">
                  <p:embed/>
                  <p:pic>
                    <p:nvPicPr>
                      <p:cNvPr id="0" name=""/>
                      <p:cNvPicPr/>
                      <p:nvPr/>
                    </p:nvPicPr>
                    <p:blipFill>
                      <a:blip r:embed="rId9"/>
                      <a:stretch>
                        <a:fillRect/>
                      </a:stretch>
                    </p:blipFill>
                    <p:spPr>
                      <a:xfrm>
                        <a:off x="1588" y="1588"/>
                        <a:ext cx="1587" cy="1587"/>
                      </a:xfrm>
                      <a:prstGeom prst="rect">
                        <a:avLst/>
                      </a:prstGeom>
                    </p:spPr>
                  </p:pic>
                </p:oleObj>
              </mc:Fallback>
            </mc:AlternateContent>
          </a:graphicData>
        </a:graphic>
      </p:graphicFrame>
      <p:pic>
        <p:nvPicPr>
          <p:cNvPr id="7" name="Title Bar"/>
          <p:cNvPicPr>
            <a:picLocks/>
          </p:cNvPicPr>
          <p:nvPr userDrawn="1">
            <p:custDataLst>
              <p:tags r:id="rId7"/>
            </p:custDataLst>
          </p:nvPr>
        </p:nvPicPr>
        <p:blipFill>
          <a:blip r:embed="rId10">
            <a:extLst>
              <a:ext uri="{28A0092B-C50C-407E-A947-70E740481C1C}">
                <a14:useLocalDpi xmlns:a14="http://schemas.microsoft.com/office/drawing/2010/main"/>
              </a:ext>
            </a:extLst>
          </a:blip>
          <a:stretch>
            <a:fillRect/>
          </a:stretch>
        </p:blipFill>
        <p:spPr bwMode="ltGray">
          <a:xfrm>
            <a:off x="0" y="0"/>
            <a:ext cx="12190413" cy="1441450"/>
          </a:xfrm>
          <a:prstGeom prst="rect">
            <a:avLst/>
          </a:prstGeom>
        </p:spPr>
      </p:pic>
      <p:sp>
        <p:nvSpPr>
          <p:cNvPr id="2" name="Title Placeholder 1"/>
          <p:cNvSpPr>
            <a:spLocks noGrp="1"/>
          </p:cNvSpPr>
          <p:nvPr>
            <p:ph type="title"/>
          </p:nvPr>
        </p:nvSpPr>
        <p:spPr bwMode="white">
          <a:xfrm>
            <a:off x="305554" y="403412"/>
            <a:ext cx="11276847" cy="587188"/>
          </a:xfrm>
          <a:prstGeom prst="rect">
            <a:avLst/>
          </a:prstGeom>
          <a:noFill/>
        </p:spPr>
        <p:txBody>
          <a:bodyPr vert="horz" lIns="217728" tIns="109728" rIns="217728" bIns="108864" rtlCol="0" anchor="ctr" anchorCtr="0">
            <a:normAutofit/>
          </a:bodyPr>
          <a:lstStyle/>
          <a:p>
            <a:pPr marL="0" lvl="0">
              <a:lnSpc>
                <a:spcPct val="90000"/>
              </a:lnSpc>
            </a:pPr>
            <a:r>
              <a:rPr lang="en-US" dirty="0"/>
              <a:t>Click to edit Master title style</a:t>
            </a:r>
          </a:p>
        </p:txBody>
      </p:sp>
      <p:pic>
        <p:nvPicPr>
          <p:cNvPr id="4" name="Picture 3"/>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10469142" y="560668"/>
            <a:ext cx="1113259" cy="320115"/>
          </a:xfrm>
          <a:prstGeom prst="rect">
            <a:avLst/>
          </a:prstGeom>
        </p:spPr>
      </p:pic>
      <p:sp>
        <p:nvSpPr>
          <p:cNvPr id="6" name="Footer Placeholder 3"/>
          <p:cNvSpPr txBox="1">
            <a:spLocks/>
          </p:cNvSpPr>
          <p:nvPr userDrawn="1"/>
        </p:nvSpPr>
        <p:spPr>
          <a:xfrm>
            <a:off x="2567384" y="6383516"/>
            <a:ext cx="7571163" cy="209550"/>
          </a:xfrm>
          <a:prstGeom prst="rect">
            <a:avLst/>
          </a:prstGeom>
        </p:spPr>
        <p:txBody>
          <a:bodyPr vert="horz" wrap="none" lIns="0" tIns="0" rIns="0" bIns="0" rtlCol="0" anchor="b" anchorCtr="0"/>
          <a:lstStyle>
            <a:defPPr>
              <a:defRPr lang="en-US"/>
            </a:defPPr>
            <a:lvl1pPr marL="0" algn="r"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800" b="0" dirty="0">
                <a:solidFill>
                  <a:prstClr val="black"/>
                </a:solidFill>
              </a:rPr>
              <a:t>© Copyright 2017 Hewlett Packard Enterprise. The information contained herein is subject to change without notice. </a:t>
            </a:r>
            <a:r>
              <a:rPr lang="en-GB" sz="800" b="0" kern="1200" dirty="0">
                <a:solidFill>
                  <a:schemeClr val="tx1"/>
                </a:solidFill>
                <a:effectLst/>
                <a:latin typeface="+mn-lt"/>
                <a:ea typeface="+mn-ea"/>
                <a:cs typeface="+mn-cs"/>
              </a:rPr>
              <a:t>Shared under NDA</a:t>
            </a:r>
            <a:endParaRPr lang="en-US" sz="800" b="0" dirty="0">
              <a:solidFill>
                <a:prstClr val="black"/>
              </a:solidFill>
            </a:endParaRPr>
          </a:p>
        </p:txBody>
      </p:sp>
      <p:sp>
        <p:nvSpPr>
          <p:cNvPr id="8" name="Rectangle 7"/>
          <p:cNvSpPr/>
          <p:nvPr userDrawn="1"/>
        </p:nvSpPr>
        <p:spPr>
          <a:xfrm>
            <a:off x="11300879" y="6384576"/>
            <a:ext cx="372218" cy="276999"/>
          </a:xfrm>
          <a:prstGeom prst="rect">
            <a:avLst/>
          </a:prstGeom>
        </p:spPr>
        <p:txBody>
          <a:bodyPr wrap="none">
            <a:spAutoFit/>
          </a:bodyPr>
          <a:lstStyle/>
          <a:p>
            <a:pPr algn="r"/>
            <a:fld id="{9E7003BE-A2ED-4C98-8080-9E9A8881A79D}" type="slidenum">
              <a:rPr lang="en-US" sz="1200" smtClean="0">
                <a:solidFill>
                  <a:srgbClr val="617D78"/>
                </a:solidFill>
              </a:rPr>
              <a:pPr algn="r"/>
              <a:t>‹#›</a:t>
            </a:fld>
            <a:endParaRPr lang="en-US" sz="1200" dirty="0">
              <a:solidFill>
                <a:srgbClr val="617D78"/>
              </a:solidFill>
            </a:endParaRPr>
          </a:p>
        </p:txBody>
      </p:sp>
    </p:spTree>
    <p:extLst>
      <p:ext uri="{BB962C8B-B14F-4D97-AF65-F5344CB8AC3E}">
        <p14:creationId xmlns:p14="http://schemas.microsoft.com/office/powerpoint/2010/main" val="2589167532"/>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Lst>
  <p:hf sldNum="0" hdr="0" ftr="0" dt="0"/>
  <p:txStyles>
    <p:titleStyle>
      <a:lvl1pPr algn="l" defTabSz="1088421" rtl="0" eaLnBrk="1" latinLnBrk="0" hangingPunct="1">
        <a:spcBef>
          <a:spcPct val="0"/>
        </a:spcBef>
        <a:buNone/>
        <a:defRPr lang="en-US" sz="3099" kern="1200" baseline="0" dirty="0">
          <a:solidFill>
            <a:schemeClr val="bg1"/>
          </a:solidFill>
          <a:latin typeface="MetricHPE Semibold" pitchFamily="34" charset="0"/>
          <a:ea typeface="+mj-ea"/>
          <a:cs typeface="+mj-cs"/>
        </a:defRPr>
      </a:lvl1pPr>
    </p:titleStyle>
    <p:bodyStyle>
      <a:lvl1pPr marL="0" indent="0" algn="l" defTabSz="1088421" rtl="0" eaLnBrk="1" latinLnBrk="0" hangingPunct="1">
        <a:lnSpc>
          <a:spcPct val="90000"/>
        </a:lnSpc>
        <a:spcBef>
          <a:spcPts val="300"/>
        </a:spcBef>
        <a:buFont typeface="Arial" panose="020B0604020202020204" pitchFamily="34" charset="0"/>
        <a:buNone/>
        <a:defRPr sz="2100" kern="1200">
          <a:solidFill>
            <a:schemeClr val="tx1"/>
          </a:solidFill>
          <a:latin typeface="MetricHPE" pitchFamily="34" charset="0"/>
          <a:ea typeface="+mn-ea"/>
          <a:cs typeface="+mn-cs"/>
        </a:defRPr>
      </a:lvl1pPr>
      <a:lvl2pPr marL="0" indent="0" algn="l" defTabSz="1088421" rtl="0" eaLnBrk="1" latinLnBrk="0" hangingPunct="1">
        <a:lnSpc>
          <a:spcPct val="90000"/>
        </a:lnSpc>
        <a:spcBef>
          <a:spcPts val="300"/>
        </a:spcBef>
        <a:buFont typeface="Arial" panose="020B0604020202020204" pitchFamily="34" charset="0"/>
        <a:buNone/>
        <a:defRPr sz="2100" kern="1200">
          <a:solidFill>
            <a:schemeClr val="tx1"/>
          </a:solidFill>
          <a:latin typeface="MetricHPE" pitchFamily="34" charset="0"/>
          <a:ea typeface="+mn-ea"/>
          <a:cs typeface="+mn-cs"/>
        </a:defRPr>
      </a:lvl2pPr>
      <a:lvl3pPr marL="0" indent="0" algn="l" defTabSz="1088421" rtl="0" eaLnBrk="1" latinLnBrk="0" hangingPunct="1">
        <a:lnSpc>
          <a:spcPct val="90000"/>
        </a:lnSpc>
        <a:spcBef>
          <a:spcPts val="300"/>
        </a:spcBef>
        <a:buFont typeface="Arial" panose="020B0604020202020204" pitchFamily="34" charset="0"/>
        <a:buNone/>
        <a:defRPr sz="2100" kern="1200">
          <a:solidFill>
            <a:schemeClr val="tx1"/>
          </a:solidFill>
          <a:latin typeface="MetricHPE" pitchFamily="34" charset="0"/>
          <a:ea typeface="+mn-ea"/>
          <a:cs typeface="+mn-cs"/>
        </a:defRPr>
      </a:lvl3pPr>
      <a:lvl4pPr marL="0" indent="0" algn="l" defTabSz="1088421" rtl="0" eaLnBrk="1" latinLnBrk="0" hangingPunct="1">
        <a:lnSpc>
          <a:spcPct val="90000"/>
        </a:lnSpc>
        <a:spcBef>
          <a:spcPts val="300"/>
        </a:spcBef>
        <a:buFont typeface="Arial" panose="020B0604020202020204" pitchFamily="34" charset="0"/>
        <a:buNone/>
        <a:defRPr sz="2100" kern="1200">
          <a:solidFill>
            <a:schemeClr val="tx1"/>
          </a:solidFill>
          <a:latin typeface="MetricHPE" pitchFamily="34" charset="0"/>
          <a:ea typeface="+mn-ea"/>
          <a:cs typeface="+mn-cs"/>
        </a:defRPr>
      </a:lvl4pPr>
      <a:lvl5pPr marL="0" indent="0" algn="l" defTabSz="1088421" rtl="0" eaLnBrk="1" latinLnBrk="0" hangingPunct="1">
        <a:lnSpc>
          <a:spcPct val="90000"/>
        </a:lnSpc>
        <a:spcBef>
          <a:spcPts val="300"/>
        </a:spcBef>
        <a:buFont typeface="Arial" panose="020B0604020202020204" pitchFamily="34" charset="0"/>
        <a:buNone/>
        <a:defRPr sz="2100" kern="1200">
          <a:solidFill>
            <a:schemeClr val="tx1"/>
          </a:solidFill>
          <a:latin typeface="MetricHPE" pitchFamily="34" charset="0"/>
          <a:ea typeface="+mn-ea"/>
          <a:cs typeface="+mn-cs"/>
        </a:defRPr>
      </a:lvl5pPr>
      <a:lvl6pPr marL="2993158" indent="-272105" algn="l" defTabSz="1088421"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369" indent="-272105" algn="l" defTabSz="1088421"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580" indent="-272105" algn="l" defTabSz="1088421"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5790" indent="-272105" algn="l" defTabSz="1088421"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088421" rtl="0" eaLnBrk="1" latinLnBrk="0" hangingPunct="1">
        <a:defRPr sz="2150" kern="1200">
          <a:solidFill>
            <a:schemeClr val="tx1"/>
          </a:solidFill>
          <a:latin typeface="+mn-lt"/>
          <a:ea typeface="+mn-ea"/>
          <a:cs typeface="+mn-cs"/>
        </a:defRPr>
      </a:lvl1pPr>
      <a:lvl2pPr marL="544211" algn="l" defTabSz="1088421" rtl="0" eaLnBrk="1" latinLnBrk="0" hangingPunct="1">
        <a:defRPr sz="2150" kern="1200">
          <a:solidFill>
            <a:schemeClr val="tx1"/>
          </a:solidFill>
          <a:latin typeface="+mn-lt"/>
          <a:ea typeface="+mn-ea"/>
          <a:cs typeface="+mn-cs"/>
        </a:defRPr>
      </a:lvl2pPr>
      <a:lvl3pPr marL="1088421" algn="l" defTabSz="1088421" rtl="0" eaLnBrk="1" latinLnBrk="0" hangingPunct="1">
        <a:defRPr sz="2150" kern="1200">
          <a:solidFill>
            <a:schemeClr val="tx1"/>
          </a:solidFill>
          <a:latin typeface="+mn-lt"/>
          <a:ea typeface="+mn-ea"/>
          <a:cs typeface="+mn-cs"/>
        </a:defRPr>
      </a:lvl3pPr>
      <a:lvl4pPr marL="1632632" algn="l" defTabSz="1088421" rtl="0" eaLnBrk="1" latinLnBrk="0" hangingPunct="1">
        <a:defRPr sz="2150" kern="1200">
          <a:solidFill>
            <a:schemeClr val="tx1"/>
          </a:solidFill>
          <a:latin typeface="+mn-lt"/>
          <a:ea typeface="+mn-ea"/>
          <a:cs typeface="+mn-cs"/>
        </a:defRPr>
      </a:lvl4pPr>
      <a:lvl5pPr marL="2176843" algn="l" defTabSz="1088421" rtl="0" eaLnBrk="1" latinLnBrk="0" hangingPunct="1">
        <a:defRPr sz="2150" kern="1200">
          <a:solidFill>
            <a:schemeClr val="tx1"/>
          </a:solidFill>
          <a:latin typeface="+mn-lt"/>
          <a:ea typeface="+mn-ea"/>
          <a:cs typeface="+mn-cs"/>
        </a:defRPr>
      </a:lvl5pPr>
      <a:lvl6pPr marL="2721053" algn="l" defTabSz="1088421" rtl="0" eaLnBrk="1" latinLnBrk="0" hangingPunct="1">
        <a:defRPr sz="2150" kern="1200">
          <a:solidFill>
            <a:schemeClr val="tx1"/>
          </a:solidFill>
          <a:latin typeface="+mn-lt"/>
          <a:ea typeface="+mn-ea"/>
          <a:cs typeface="+mn-cs"/>
        </a:defRPr>
      </a:lvl6pPr>
      <a:lvl7pPr marL="3265264" algn="l" defTabSz="1088421" rtl="0" eaLnBrk="1" latinLnBrk="0" hangingPunct="1">
        <a:defRPr sz="2150" kern="1200">
          <a:solidFill>
            <a:schemeClr val="tx1"/>
          </a:solidFill>
          <a:latin typeface="+mn-lt"/>
          <a:ea typeface="+mn-ea"/>
          <a:cs typeface="+mn-cs"/>
        </a:defRPr>
      </a:lvl7pPr>
      <a:lvl8pPr marL="3809474" algn="l" defTabSz="1088421" rtl="0" eaLnBrk="1" latinLnBrk="0" hangingPunct="1">
        <a:defRPr sz="2150" kern="1200">
          <a:solidFill>
            <a:schemeClr val="tx1"/>
          </a:solidFill>
          <a:latin typeface="+mn-lt"/>
          <a:ea typeface="+mn-ea"/>
          <a:cs typeface="+mn-cs"/>
        </a:defRPr>
      </a:lvl8pPr>
      <a:lvl9pPr marL="4353685" algn="l" defTabSz="1088421" rtl="0" eaLnBrk="1" latinLnBrk="0" hangingPunct="1">
        <a:defRPr sz="21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296">
          <p15:clr>
            <a:srgbClr val="F26B43"/>
          </p15:clr>
        </p15:guide>
        <p15:guide id="2" orient="horz" pos="408">
          <p15:clr>
            <a:srgbClr val="F26B43"/>
          </p15:clr>
        </p15:guide>
        <p15:guide id="3" orient="horz" pos="4128">
          <p15:clr>
            <a:srgbClr val="F26B43"/>
          </p15:clr>
        </p15:guide>
        <p15:guide id="4" pos="336">
          <p15:clr>
            <a:srgbClr val="F26B43"/>
          </p15:clr>
        </p15:guide>
        <p15:guide id="5" orient="horz" pos="1272">
          <p15:clr>
            <a:srgbClr val="F26B43"/>
          </p15:clr>
        </p15:guide>
        <p15:guide id="6" orient="horz" pos="3840">
          <p15:clr>
            <a:srgbClr val="F26B43"/>
          </p15:clr>
        </p15:guide>
        <p15:guide id="7" orient="horz" pos="62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6.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39.xml"/><Relationship Id="rId5" Type="http://schemas.openxmlformats.org/officeDocument/2006/relationships/image" Target="../media/image35.jpe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6.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xml"/><Relationship Id="rId1" Type="http://schemas.openxmlformats.org/officeDocument/2006/relationships/slideLayout" Target="../slideLayouts/slideLayout41.xml"/><Relationship Id="rId4" Type="http://schemas.openxmlformats.org/officeDocument/2006/relationships/image" Target="../media/image11.emf"/></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slideLayout" Target="../slideLayouts/slideLayout41.xml"/><Relationship Id="rId7" Type="http://schemas.openxmlformats.org/officeDocument/2006/relationships/image" Target="../media/image4.emf"/><Relationship Id="rId12" Type="http://schemas.openxmlformats.org/officeDocument/2006/relationships/image" Target="../media/image17.png"/><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oleObject" Target="../embeddings/oleObject2.bin"/><Relationship Id="rId11" Type="http://schemas.openxmlformats.org/officeDocument/2006/relationships/image" Target="../media/image16.png"/><Relationship Id="rId5" Type="http://schemas.openxmlformats.org/officeDocument/2006/relationships/image" Target="../media/image12.png"/><Relationship Id="rId10" Type="http://schemas.openxmlformats.org/officeDocument/2006/relationships/image" Target="../media/image15.png"/><Relationship Id="rId4" Type="http://schemas.openxmlformats.org/officeDocument/2006/relationships/notesSlide" Target="../notesSlides/notesSlide2.xml"/><Relationship Id="rId9" Type="http://schemas.openxmlformats.org/officeDocument/2006/relationships/image" Target="../media/image14.jpeg"/><Relationship Id="rId1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3.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4.xml"/><Relationship Id="rId1" Type="http://schemas.openxmlformats.org/officeDocument/2006/relationships/slideLayout" Target="../slideLayouts/slideLayout39.xml"/><Relationship Id="rId5" Type="http://schemas.openxmlformats.org/officeDocument/2006/relationships/image" Target="../media/image22.png"/><Relationship Id="rId4" Type="http://schemas.openxmlformats.org/officeDocument/2006/relationships/image" Target="../media/image21.emf"/></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9.xml"/><Relationship Id="rId5" Type="http://schemas.openxmlformats.org/officeDocument/2006/relationships/image" Target="../media/image24.png"/><Relationship Id="rId4" Type="http://schemas.openxmlformats.org/officeDocument/2006/relationships/image" Target="../media/image23.emf"/></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3.emf"/><Relationship Id="rId2" Type="http://schemas.openxmlformats.org/officeDocument/2006/relationships/notesSlide" Target="../notesSlides/notesSlide6.xml"/><Relationship Id="rId1" Type="http://schemas.openxmlformats.org/officeDocument/2006/relationships/slideLayout" Target="../slideLayouts/slideLayout3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41.xml"/><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3.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onepshere_1.png"/>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0" y="2979114"/>
            <a:ext cx="5545667" cy="2635879"/>
          </a:xfrm>
          <a:prstGeom prst="rect">
            <a:avLst/>
          </a:prstGeom>
        </p:spPr>
      </p:pic>
      <p:pic>
        <p:nvPicPr>
          <p:cNvPr id="9" name="Picture 8" descr="onesphere_2.png"/>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057400" y="1653118"/>
            <a:ext cx="6294203" cy="5746750"/>
          </a:xfrm>
          <a:prstGeom prst="rect">
            <a:avLst/>
          </a:prstGeom>
        </p:spPr>
      </p:pic>
      <p:pic>
        <p:nvPicPr>
          <p:cNvPr id="10" name="Picture 9" descr="onesphere_3.png"/>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818" y="2119721"/>
            <a:ext cx="4328016" cy="4738279"/>
          </a:xfrm>
          <a:prstGeom prst="rect">
            <a:avLst/>
          </a:prstGeom>
        </p:spPr>
      </p:pic>
      <p:grpSp>
        <p:nvGrpSpPr>
          <p:cNvPr id="19" name="Group 18"/>
          <p:cNvGrpSpPr/>
          <p:nvPr/>
        </p:nvGrpSpPr>
        <p:grpSpPr bwMode="black">
          <a:xfrm>
            <a:off x="606423" y="456997"/>
            <a:ext cx="3027151" cy="1219403"/>
            <a:chOff x="3578225" y="1146175"/>
            <a:chExt cx="5038725" cy="2111375"/>
          </a:xfrm>
          <a:solidFill>
            <a:sysClr val="window" lastClr="FFFFFF"/>
          </a:solidFill>
        </p:grpSpPr>
        <p:sp>
          <p:nvSpPr>
            <p:cNvPr id="20" name="Freeform 5"/>
            <p:cNvSpPr>
              <a:spLocks noEditPoints="1"/>
            </p:cNvSpPr>
            <p:nvPr/>
          </p:nvSpPr>
          <p:spPr bwMode="black">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kern="0">
                <a:solidFill>
                  <a:prstClr val="black"/>
                </a:solidFill>
              </a:endParaRPr>
            </a:p>
          </p:txBody>
        </p:sp>
        <p:sp>
          <p:nvSpPr>
            <p:cNvPr id="21" name="Freeform 6"/>
            <p:cNvSpPr>
              <a:spLocks noEditPoints="1"/>
            </p:cNvSpPr>
            <p:nvPr/>
          </p:nvSpPr>
          <p:spPr bwMode="black">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kern="0">
                <a:solidFill>
                  <a:prstClr val="black"/>
                </a:solidFill>
              </a:endParaRPr>
            </a:p>
          </p:txBody>
        </p:sp>
      </p:grpSp>
      <p:sp>
        <p:nvSpPr>
          <p:cNvPr id="11" name="Title 1"/>
          <p:cNvSpPr txBox="1">
            <a:spLocks/>
          </p:cNvSpPr>
          <p:nvPr/>
        </p:nvSpPr>
        <p:spPr>
          <a:xfrm>
            <a:off x="606423" y="1158532"/>
            <a:ext cx="10972959" cy="3138521"/>
          </a:xfrm>
          <a:prstGeom prst="rect">
            <a:avLst/>
          </a:prstGeom>
        </p:spPr>
        <p:txBody>
          <a:bodyPr vert="horz" lIns="0" tIns="0" rIns="0" bIns="0" rtlCol="0" anchor="ctr" anchorCtr="0">
            <a:noAutofit/>
          </a:bodyPr>
          <a:lstStyle>
            <a:lvl1pPr algn="ctr" defTabSz="914400" rtl="0" eaLnBrk="1" latinLnBrk="0" hangingPunct="1">
              <a:lnSpc>
                <a:spcPts val="4200"/>
              </a:lnSpc>
              <a:spcBef>
                <a:spcPts val="600"/>
              </a:spcBef>
              <a:spcAft>
                <a:spcPts val="600"/>
              </a:spcAft>
              <a:buFontTx/>
              <a:buNone/>
              <a:defRPr sz="3000" b="0" i="0" kern="1200" spc="50" baseline="0">
                <a:solidFill>
                  <a:schemeClr val="tx1"/>
                </a:solidFill>
                <a:latin typeface="MetricHPE Light" charset="0"/>
                <a:ea typeface="MetricHPE Light" charset="0"/>
                <a:cs typeface="MetricHPE Light" charset="0"/>
              </a:defRPr>
            </a:lvl1pPr>
          </a:lstStyle>
          <a:p>
            <a:pPr algn="l"/>
            <a:r>
              <a:rPr lang="en-US" sz="4200" b="1" dirty="0">
                <a:solidFill>
                  <a:prstClr val="white"/>
                </a:solidFill>
              </a:rPr>
              <a:t>Introducing HPE's new multi-cloud management platform to accelerate your digital transformation</a:t>
            </a:r>
          </a:p>
        </p:txBody>
      </p:sp>
      <p:sp>
        <p:nvSpPr>
          <p:cNvPr id="12" name="Text Placeholder 4"/>
          <p:cNvSpPr txBox="1">
            <a:spLocks/>
          </p:cNvSpPr>
          <p:nvPr/>
        </p:nvSpPr>
        <p:spPr>
          <a:xfrm>
            <a:off x="695502" y="4891726"/>
            <a:ext cx="9141619" cy="1371600"/>
          </a:xfrm>
          <a:prstGeom prst="rect">
            <a:avLst/>
          </a:prstGeom>
        </p:spPr>
        <p:txBody>
          <a:bodyPr vert="horz" lIns="0" tIns="0" rIns="0" bIns="0" rtlCol="0">
            <a:normAutofit/>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2000" b="1" dirty="0">
                <a:solidFill>
                  <a:prstClr val="white"/>
                </a:solidFill>
              </a:rPr>
              <a:t>Robert McCaleb</a:t>
            </a:r>
          </a:p>
          <a:p>
            <a:pPr marL="0" indent="0">
              <a:spcBef>
                <a:spcPts val="0"/>
              </a:spcBef>
              <a:buFont typeface="Arial" panose="020B0604020202020204" pitchFamily="34" charset="0"/>
              <a:buNone/>
            </a:pPr>
            <a:r>
              <a:rPr lang="en-US" sz="2000" b="1" dirty="0">
                <a:solidFill>
                  <a:prstClr val="white"/>
                </a:solidFill>
              </a:rPr>
              <a:t>Hybrid Cloud Chief Technologist</a:t>
            </a:r>
            <a:endParaRPr lang="en-US" sz="2000" dirty="0">
              <a:solidFill>
                <a:prstClr val="white"/>
              </a:solidFill>
            </a:endParaRPr>
          </a:p>
        </p:txBody>
      </p:sp>
    </p:spTree>
    <p:extLst>
      <p:ext uri="{BB962C8B-B14F-4D97-AF65-F5344CB8AC3E}">
        <p14:creationId xmlns:p14="http://schemas.microsoft.com/office/powerpoint/2010/main" val="1515058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8BF0E4D-65D1-4865-9B5F-F94553C55321}"/>
              </a:ext>
            </a:extLst>
          </p:cNvPr>
          <p:cNvSpPr>
            <a:spLocks noGrp="1"/>
          </p:cNvSpPr>
          <p:nvPr>
            <p:ph type="title"/>
          </p:nvPr>
        </p:nvSpPr>
        <p:spPr/>
        <p:txBody>
          <a:bodyPr>
            <a:normAutofit fontScale="90000"/>
          </a:bodyPr>
          <a:lstStyle/>
          <a:p>
            <a:r>
              <a:rPr lang="en-US"/>
              <a:t>Only HPE helps you realize an end-to-end multi-cloud solution</a:t>
            </a:r>
            <a:endParaRPr lang="en-US" dirty="0"/>
          </a:p>
        </p:txBody>
      </p:sp>
      <p:sp>
        <p:nvSpPr>
          <p:cNvPr id="10" name="Cross 9">
            <a:extLst>
              <a:ext uri="{FF2B5EF4-FFF2-40B4-BE49-F238E27FC236}">
                <a16:creationId xmlns:a16="http://schemas.microsoft.com/office/drawing/2014/main" id="{983D6D31-576E-474C-8AA5-C0A5EE47F017}"/>
              </a:ext>
            </a:extLst>
          </p:cNvPr>
          <p:cNvSpPr/>
          <p:nvPr/>
        </p:nvSpPr>
        <p:spPr>
          <a:xfrm>
            <a:off x="4087550" y="2639704"/>
            <a:ext cx="348587" cy="348587"/>
          </a:xfrm>
          <a:prstGeom prst="plus">
            <a:avLst>
              <a:gd name="adj" fmla="val 4139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tricHPE Semibold" panose="020B0703030202060203" pitchFamily="34" charset="0"/>
            </a:endParaRPr>
          </a:p>
        </p:txBody>
      </p:sp>
      <p:sp>
        <p:nvSpPr>
          <p:cNvPr id="21" name="Cross 20">
            <a:extLst>
              <a:ext uri="{FF2B5EF4-FFF2-40B4-BE49-F238E27FC236}">
                <a16:creationId xmlns:a16="http://schemas.microsoft.com/office/drawing/2014/main" id="{864C6002-AA57-404B-8019-1EF58ABF6BB7}"/>
              </a:ext>
            </a:extLst>
          </p:cNvPr>
          <p:cNvSpPr/>
          <p:nvPr/>
        </p:nvSpPr>
        <p:spPr>
          <a:xfrm>
            <a:off x="7844709" y="2639704"/>
            <a:ext cx="348587" cy="348587"/>
          </a:xfrm>
          <a:prstGeom prst="plus">
            <a:avLst>
              <a:gd name="adj" fmla="val 4139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tricHPE Semibold" panose="020B0703030202060203" pitchFamily="34" charset="0"/>
            </a:endParaRPr>
          </a:p>
        </p:txBody>
      </p:sp>
      <p:grpSp>
        <p:nvGrpSpPr>
          <p:cNvPr id="2" name="Group 1"/>
          <p:cNvGrpSpPr/>
          <p:nvPr/>
        </p:nvGrpSpPr>
        <p:grpSpPr>
          <a:xfrm>
            <a:off x="868369" y="2206355"/>
            <a:ext cx="2959768" cy="3035546"/>
            <a:chOff x="868369" y="2206355"/>
            <a:chExt cx="2959768" cy="3035546"/>
          </a:xfrm>
        </p:grpSpPr>
        <p:sp>
          <p:nvSpPr>
            <p:cNvPr id="27" name="TextBox 26"/>
            <p:cNvSpPr txBox="1"/>
            <p:nvPr/>
          </p:nvSpPr>
          <p:spPr>
            <a:xfrm>
              <a:off x="868369" y="4288820"/>
              <a:ext cx="2959768" cy="953081"/>
            </a:xfrm>
            <a:prstGeom prst="rect">
              <a:avLst/>
            </a:prstGeom>
            <a:noFill/>
          </p:spPr>
          <p:txBody>
            <a:bodyPr wrap="square" lIns="0" tIns="0" rIns="0" bIns="0" rtlCol="0">
              <a:spAutoFit/>
            </a:bodyPr>
            <a:lstStyle/>
            <a:p>
              <a:pPr algn="ctr">
                <a:lnSpc>
                  <a:spcPct val="90000"/>
                </a:lnSpc>
                <a:spcAft>
                  <a:spcPts val="800"/>
                </a:spcAft>
              </a:pPr>
              <a:r>
                <a:rPr lang="en-US" dirty="0">
                  <a:solidFill>
                    <a:prstClr val="black"/>
                  </a:solidFill>
                  <a:latin typeface="MetricHPE" panose="020B0503030202060203" pitchFamily="34" charset="0"/>
                </a:rPr>
                <a:t>Cloud strategies and economics</a:t>
              </a:r>
            </a:p>
            <a:p>
              <a:pPr algn="ctr">
                <a:lnSpc>
                  <a:spcPct val="90000"/>
                </a:lnSpc>
                <a:spcAft>
                  <a:spcPts val="800"/>
                </a:spcAft>
              </a:pPr>
              <a:r>
                <a:rPr lang="en-US">
                  <a:solidFill>
                    <a:prstClr val="black"/>
                  </a:solidFill>
                  <a:latin typeface="MetricHPE" panose="020B0503030202060203" pitchFamily="34" charset="0"/>
                </a:rPr>
                <a:t>Cloud governance and security</a:t>
              </a:r>
              <a:endParaRPr lang="en-US" dirty="0">
                <a:solidFill>
                  <a:prstClr val="black"/>
                </a:solidFill>
                <a:latin typeface="MetricHPE" panose="020B0503030202060203" pitchFamily="34" charset="0"/>
              </a:endParaRPr>
            </a:p>
            <a:p>
              <a:pPr algn="ctr">
                <a:lnSpc>
                  <a:spcPct val="90000"/>
                </a:lnSpc>
                <a:spcAft>
                  <a:spcPts val="800"/>
                </a:spcAft>
              </a:pPr>
              <a:r>
                <a:rPr lang="en-US" dirty="0">
                  <a:solidFill>
                    <a:prstClr val="black"/>
                  </a:solidFill>
                  <a:latin typeface="MetricHPE" panose="020B0503030202060203" pitchFamily="34" charset="0"/>
                </a:rPr>
                <a:t>Application portfolio assessment</a:t>
              </a:r>
              <a:endParaRPr lang="en-GB" dirty="0">
                <a:solidFill>
                  <a:prstClr val="black"/>
                </a:solidFill>
                <a:latin typeface="MetricHPE" panose="020B0503030202060203" pitchFamily="34" charset="0"/>
              </a:endParaRPr>
            </a:p>
          </p:txBody>
        </p:sp>
        <p:pic>
          <p:nvPicPr>
            <p:cNvPr id="26" name="Picture 25"/>
            <p:cNvPicPr>
              <a:picLocks noChangeAspect="1"/>
            </p:cNvPicPr>
            <p:nvPr/>
          </p:nvPicPr>
          <p:blipFill>
            <a:blip r:embed="rId3"/>
            <a:stretch>
              <a:fillRect/>
            </a:stretch>
          </p:blipFill>
          <p:spPr>
            <a:xfrm>
              <a:off x="1217771" y="2206355"/>
              <a:ext cx="2350750" cy="1119403"/>
            </a:xfrm>
            <a:prstGeom prst="rect">
              <a:avLst/>
            </a:prstGeom>
          </p:spPr>
        </p:pic>
        <p:sp>
          <p:nvSpPr>
            <p:cNvPr id="22" name="Rectangle 21">
              <a:extLst>
                <a:ext uri="{FF2B5EF4-FFF2-40B4-BE49-F238E27FC236}">
                  <a16:creationId xmlns:a16="http://schemas.microsoft.com/office/drawing/2014/main" id="{322A6630-CF54-4D25-967E-1725431D629E}"/>
                </a:ext>
              </a:extLst>
            </p:cNvPr>
            <p:cNvSpPr/>
            <p:nvPr/>
          </p:nvSpPr>
          <p:spPr>
            <a:xfrm>
              <a:off x="868369" y="3528588"/>
              <a:ext cx="2959768" cy="518311"/>
            </a:xfrm>
            <a:prstGeom prst="rect">
              <a:avLst/>
            </a:prstGeom>
            <a:noFill/>
            <a:ln w="5080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2400" dirty="0">
                  <a:solidFill>
                    <a:prstClr val="black"/>
                  </a:solidFill>
                  <a:latin typeface="MetricHPE Semibold" panose="020B0703030202060203" pitchFamily="34" charset="0"/>
                </a:rPr>
                <a:t>Advise</a:t>
              </a:r>
            </a:p>
          </p:txBody>
        </p:sp>
      </p:grpSp>
      <p:grpSp>
        <p:nvGrpSpPr>
          <p:cNvPr id="3" name="Group 2"/>
          <p:cNvGrpSpPr/>
          <p:nvPr/>
        </p:nvGrpSpPr>
        <p:grpSpPr>
          <a:xfrm>
            <a:off x="4691045" y="2209361"/>
            <a:ext cx="2959768" cy="2676139"/>
            <a:chOff x="4691045" y="2209361"/>
            <a:chExt cx="2959768" cy="2676139"/>
          </a:xfrm>
        </p:grpSpPr>
        <p:sp>
          <p:nvSpPr>
            <p:cNvPr id="37" name="TextBox 36"/>
            <p:cNvSpPr txBox="1"/>
            <p:nvPr/>
          </p:nvSpPr>
          <p:spPr>
            <a:xfrm>
              <a:off x="4691045" y="4284310"/>
              <a:ext cx="2959768" cy="601190"/>
            </a:xfrm>
            <a:prstGeom prst="rect">
              <a:avLst/>
            </a:prstGeom>
            <a:noFill/>
          </p:spPr>
          <p:txBody>
            <a:bodyPr wrap="square" lIns="0" tIns="0" rIns="0" bIns="0" rtlCol="0">
              <a:spAutoFit/>
            </a:bodyPr>
            <a:lstStyle>
              <a:defPPr>
                <a:defRPr lang="en-US"/>
              </a:defPPr>
              <a:lvl1pPr marL="228600" indent="-228600">
                <a:lnSpc>
                  <a:spcPct val="90000"/>
                </a:lnSpc>
                <a:spcAft>
                  <a:spcPts val="600"/>
                </a:spcAft>
                <a:buFont typeface="MetricHPE" panose="020B0503030202060203" pitchFamily="34" charset="0"/>
                <a:buChar char="–"/>
                <a:defRPr>
                  <a:latin typeface="MetricHPE" panose="020B0503030202060203" pitchFamily="34" charset="0"/>
                </a:defRPr>
              </a:lvl1pPr>
            </a:lstStyle>
            <a:p>
              <a:pPr marL="0" indent="0" algn="ctr">
                <a:spcAft>
                  <a:spcPts val="800"/>
                </a:spcAft>
                <a:buFont typeface="MetricHPE" panose="020B0503030202060203" pitchFamily="34" charset="0"/>
                <a:buNone/>
              </a:pPr>
              <a:r>
                <a:rPr lang="en-US" dirty="0">
                  <a:solidFill>
                    <a:prstClr val="black"/>
                  </a:solidFill>
                </a:rPr>
                <a:t>HPE OneSphere</a:t>
              </a:r>
            </a:p>
            <a:p>
              <a:pPr marL="0" indent="0" algn="ctr">
                <a:spcAft>
                  <a:spcPts val="800"/>
                </a:spcAft>
                <a:buFont typeface="MetricHPE" panose="020B0503030202060203" pitchFamily="34" charset="0"/>
                <a:buNone/>
              </a:pPr>
              <a:r>
                <a:rPr lang="en-US">
                  <a:solidFill>
                    <a:prstClr val="black"/>
                  </a:solidFill>
                </a:rPr>
                <a:t>Managed cloud </a:t>
              </a:r>
              <a:r>
                <a:rPr lang="en-US" dirty="0">
                  <a:solidFill>
                    <a:prstClr val="black"/>
                  </a:solidFill>
                </a:rPr>
                <a:t>c</a:t>
              </a:r>
              <a:r>
                <a:rPr lang="en-US">
                  <a:solidFill>
                    <a:prstClr val="black"/>
                  </a:solidFill>
                </a:rPr>
                <a:t>ontrols</a:t>
              </a:r>
              <a:endParaRPr lang="en-US" dirty="0">
                <a:solidFill>
                  <a:prstClr val="black"/>
                </a:solidFill>
              </a:endParaRPr>
            </a:p>
          </p:txBody>
        </p:sp>
        <p:pic>
          <p:nvPicPr>
            <p:cNvPr id="30" name="Picture 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010875" y="2209361"/>
              <a:ext cx="2320109" cy="1116397"/>
            </a:xfrm>
            <a:prstGeom prst="rect">
              <a:avLst/>
            </a:prstGeom>
          </p:spPr>
        </p:pic>
        <p:sp>
          <p:nvSpPr>
            <p:cNvPr id="24" name="Rectangle 23">
              <a:extLst>
                <a:ext uri="{FF2B5EF4-FFF2-40B4-BE49-F238E27FC236}">
                  <a16:creationId xmlns:a16="http://schemas.microsoft.com/office/drawing/2014/main" id="{32B62E3F-238A-403B-8174-9A6BBD7BD666}"/>
                </a:ext>
              </a:extLst>
            </p:cNvPr>
            <p:cNvSpPr/>
            <p:nvPr/>
          </p:nvSpPr>
          <p:spPr>
            <a:xfrm>
              <a:off x="4691045" y="3528588"/>
              <a:ext cx="2959768" cy="518311"/>
            </a:xfrm>
            <a:prstGeom prst="rect">
              <a:avLst/>
            </a:prstGeom>
            <a:noFill/>
            <a:ln w="508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2400" dirty="0">
                  <a:solidFill>
                    <a:prstClr val="black"/>
                  </a:solidFill>
                  <a:latin typeface="MetricHPE Semibold" panose="020B0703030202060203" pitchFamily="34" charset="0"/>
                </a:rPr>
                <a:t>Power</a:t>
              </a:r>
            </a:p>
          </p:txBody>
        </p:sp>
      </p:grpSp>
      <p:grpSp>
        <p:nvGrpSpPr>
          <p:cNvPr id="5" name="Group 4"/>
          <p:cNvGrpSpPr/>
          <p:nvPr/>
        </p:nvGrpSpPr>
        <p:grpSpPr>
          <a:xfrm>
            <a:off x="8296006" y="2474796"/>
            <a:ext cx="3395197" cy="2410704"/>
            <a:chOff x="8296006" y="2474796"/>
            <a:chExt cx="3395197" cy="2410704"/>
          </a:xfrm>
        </p:grpSpPr>
        <p:sp>
          <p:nvSpPr>
            <p:cNvPr id="28" name="TextBox 27"/>
            <p:cNvSpPr txBox="1"/>
            <p:nvPr/>
          </p:nvSpPr>
          <p:spPr>
            <a:xfrm>
              <a:off x="8296006" y="4284310"/>
              <a:ext cx="3395197" cy="601190"/>
            </a:xfrm>
            <a:prstGeom prst="rect">
              <a:avLst/>
            </a:prstGeom>
            <a:noFill/>
          </p:spPr>
          <p:txBody>
            <a:bodyPr wrap="square" lIns="0" tIns="0" rIns="0" bIns="0" rtlCol="0">
              <a:spAutoFit/>
            </a:bodyPr>
            <a:lstStyle>
              <a:defPPr>
                <a:defRPr lang="en-US"/>
              </a:defPPr>
              <a:lvl1pPr marL="228600" indent="-228600">
                <a:lnSpc>
                  <a:spcPct val="90000"/>
                </a:lnSpc>
                <a:spcAft>
                  <a:spcPts val="600"/>
                </a:spcAft>
                <a:buFont typeface="MetricHPE" panose="020B0503030202060203" pitchFamily="34" charset="0"/>
                <a:buChar char="–"/>
                <a:defRPr>
                  <a:latin typeface="MetricHPE" panose="020B0503030202060203" pitchFamily="34" charset="0"/>
                </a:defRPr>
              </a:lvl1pPr>
            </a:lstStyle>
            <a:p>
              <a:pPr marL="0" indent="0" algn="ctr">
                <a:spcAft>
                  <a:spcPts val="800"/>
                </a:spcAft>
                <a:buFont typeface="MetricHPE" panose="020B0503030202060203" pitchFamily="34" charset="0"/>
                <a:buNone/>
              </a:pPr>
              <a:r>
                <a:rPr lang="en-US" dirty="0">
                  <a:solidFill>
                    <a:prstClr val="black"/>
                  </a:solidFill>
                </a:rPr>
                <a:t>HPE OneSphere as a managed service</a:t>
              </a:r>
            </a:p>
            <a:p>
              <a:pPr marL="0" indent="0" algn="ctr">
                <a:spcAft>
                  <a:spcPts val="800"/>
                </a:spcAft>
                <a:buFont typeface="MetricHPE" panose="020B0503030202060203" pitchFamily="34" charset="0"/>
                <a:buNone/>
              </a:pPr>
              <a:r>
                <a:rPr lang="en-US">
                  <a:solidFill>
                    <a:prstClr val="black"/>
                  </a:solidFill>
                </a:rPr>
                <a:t>Pay-as-you-go </a:t>
              </a:r>
              <a:r>
                <a:rPr lang="en-US" dirty="0">
                  <a:solidFill>
                    <a:prstClr val="black"/>
                  </a:solidFill>
                </a:rPr>
                <a:t>consumption</a:t>
              </a:r>
              <a:endParaRPr lang="en-GB" dirty="0">
                <a:solidFill>
                  <a:prstClr val="black"/>
                </a:solidFill>
              </a:endParaRPr>
            </a:p>
          </p:txBody>
        </p:sp>
        <p:grpSp>
          <p:nvGrpSpPr>
            <p:cNvPr id="4" name="Group 3"/>
            <p:cNvGrpSpPr/>
            <p:nvPr/>
          </p:nvGrpSpPr>
          <p:grpSpPr>
            <a:xfrm>
              <a:off x="8513721" y="2474796"/>
              <a:ext cx="2959768" cy="1572103"/>
              <a:chOff x="8513721" y="2474796"/>
              <a:chExt cx="2959768" cy="1572103"/>
            </a:xfrm>
          </p:grpSpPr>
          <p:pic>
            <p:nvPicPr>
              <p:cNvPr id="20482" name="Picture 2" descr="http://www.eweek.com/imagesvr_ez/b2bezp/2017/03/HPE.Pointnext2.jpg?alias=article_hero"/>
              <p:cNvPicPr>
                <a:picLocks noChangeAspect="1" noChangeArrowheads="1"/>
              </p:cNvPicPr>
              <p:nvPr/>
            </p:nvPicPr>
            <p:blipFill rotWithShape="1">
              <a:blip r:embed="rId5" cstate="screen">
                <a:extLst>
                  <a:ext uri="{28A0092B-C50C-407E-A947-70E740481C1C}">
                    <a14:useLocalDpi xmlns:a14="http://schemas.microsoft.com/office/drawing/2010/main" val="0"/>
                  </a:ext>
                </a:extLst>
              </a:blip>
              <a:srcRect l="7756" t="27936" r="6937" b="28769"/>
              <a:stretch/>
            </p:blipFill>
            <p:spPr bwMode="auto">
              <a:xfrm>
                <a:off x="8841087" y="2474796"/>
                <a:ext cx="2252133" cy="762000"/>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DE3C8E0A-0541-4F8E-A30E-197743D9F631}"/>
                  </a:ext>
                </a:extLst>
              </p:cNvPr>
              <p:cNvSpPr/>
              <p:nvPr/>
            </p:nvSpPr>
            <p:spPr>
              <a:xfrm>
                <a:off x="8513721" y="3528588"/>
                <a:ext cx="2959768" cy="518311"/>
              </a:xfrm>
              <a:prstGeom prst="rect">
                <a:avLst/>
              </a:prstGeom>
              <a:noFill/>
              <a:ln w="50800">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2400" dirty="0">
                    <a:solidFill>
                      <a:prstClr val="black"/>
                    </a:solidFill>
                    <a:latin typeface="MetricHPE Semibold" panose="020B0703030202060203" pitchFamily="34" charset="0"/>
                  </a:rPr>
                  <a:t>Consume</a:t>
                </a:r>
              </a:p>
            </p:txBody>
          </p:sp>
        </p:grpSp>
      </p:grpSp>
    </p:spTree>
    <p:extLst>
      <p:ext uri="{BB962C8B-B14F-4D97-AF65-F5344CB8AC3E}">
        <p14:creationId xmlns:p14="http://schemas.microsoft.com/office/powerpoint/2010/main" val="3317859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onepshere_1.png"/>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0" y="2979114"/>
            <a:ext cx="5545667" cy="2635879"/>
          </a:xfrm>
          <a:prstGeom prst="rect">
            <a:avLst/>
          </a:prstGeom>
        </p:spPr>
      </p:pic>
      <p:pic>
        <p:nvPicPr>
          <p:cNvPr id="9" name="Picture 8" descr="onesphere_2.png"/>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042611" y="1619251"/>
            <a:ext cx="6294203" cy="5746750"/>
          </a:xfrm>
          <a:prstGeom prst="rect">
            <a:avLst/>
          </a:prstGeom>
        </p:spPr>
      </p:pic>
      <p:pic>
        <p:nvPicPr>
          <p:cNvPr id="10" name="Picture 9" descr="onesphere_3.png"/>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818" y="2119721"/>
            <a:ext cx="4328016" cy="4738279"/>
          </a:xfrm>
          <a:prstGeom prst="rect">
            <a:avLst/>
          </a:prstGeom>
        </p:spPr>
      </p:pic>
      <p:grpSp>
        <p:nvGrpSpPr>
          <p:cNvPr id="19" name="Group 18"/>
          <p:cNvGrpSpPr/>
          <p:nvPr/>
        </p:nvGrpSpPr>
        <p:grpSpPr bwMode="black">
          <a:xfrm>
            <a:off x="606423" y="456997"/>
            <a:ext cx="3027151" cy="1219403"/>
            <a:chOff x="3578225" y="1146175"/>
            <a:chExt cx="5038725" cy="2111375"/>
          </a:xfrm>
          <a:solidFill>
            <a:sysClr val="window" lastClr="FFFFFF"/>
          </a:solidFill>
        </p:grpSpPr>
        <p:sp>
          <p:nvSpPr>
            <p:cNvPr id="20" name="Freeform 5"/>
            <p:cNvSpPr>
              <a:spLocks noEditPoints="1"/>
            </p:cNvSpPr>
            <p:nvPr/>
          </p:nvSpPr>
          <p:spPr bwMode="black">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kern="0">
                <a:solidFill>
                  <a:prstClr val="black"/>
                </a:solidFill>
              </a:endParaRPr>
            </a:p>
          </p:txBody>
        </p:sp>
        <p:sp>
          <p:nvSpPr>
            <p:cNvPr id="21" name="Freeform 6"/>
            <p:cNvSpPr>
              <a:spLocks noEditPoints="1"/>
            </p:cNvSpPr>
            <p:nvPr/>
          </p:nvSpPr>
          <p:spPr bwMode="black">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kern="0">
                <a:solidFill>
                  <a:prstClr val="black"/>
                </a:solidFill>
              </a:endParaRPr>
            </a:p>
          </p:txBody>
        </p:sp>
      </p:grpSp>
      <p:sp>
        <p:nvSpPr>
          <p:cNvPr id="11" name="Title 7"/>
          <p:cNvSpPr txBox="1">
            <a:spLocks/>
          </p:cNvSpPr>
          <p:nvPr/>
        </p:nvSpPr>
        <p:spPr>
          <a:xfrm>
            <a:off x="595537" y="2119721"/>
            <a:ext cx="9141619" cy="2286000"/>
          </a:xfrm>
          <a:prstGeom prst="rect">
            <a:avLst/>
          </a:prstGeom>
        </p:spPr>
        <p:txBody>
          <a:bodyPr vert="horz" lIns="0" tIns="0" rIns="0" bIns="0" rtlCol="0" anchor="b" anchorCtr="0">
            <a:noAutofit/>
          </a:bodyPr>
          <a:lstStyle>
            <a:lvl1pPr algn="l" defTabSz="914400" rtl="0" eaLnBrk="1" latinLnBrk="0" hangingPunct="1">
              <a:lnSpc>
                <a:spcPct val="80000"/>
              </a:lnSpc>
              <a:spcBef>
                <a:spcPct val="0"/>
              </a:spcBef>
              <a:buNone/>
              <a:defRPr sz="8000" b="1" kern="1200">
                <a:solidFill>
                  <a:schemeClr val="bg1"/>
                </a:solidFill>
                <a:latin typeface="MetricHPE" charset="0"/>
                <a:ea typeface="MetricHPE" charset="0"/>
                <a:cs typeface="MetricHPE" charset="0"/>
              </a:defRPr>
            </a:lvl1pPr>
          </a:lstStyle>
          <a:p>
            <a:r>
              <a:rPr lang="en-US" sz="4400" dirty="0">
                <a:solidFill>
                  <a:prstClr val="white"/>
                </a:solidFill>
                <a:latin typeface="MetricHPE" panose="020B0503030202060203" pitchFamily="34" charset="0"/>
              </a:rPr>
              <a:t>Thank you</a:t>
            </a:r>
          </a:p>
          <a:p>
            <a:endParaRPr lang="en-US" sz="4400" dirty="0">
              <a:solidFill>
                <a:prstClr val="white"/>
              </a:solidFill>
              <a:latin typeface="MetricHPE" panose="020B0503030202060203" pitchFamily="34" charset="0"/>
            </a:endParaRPr>
          </a:p>
          <a:p>
            <a:r>
              <a:rPr lang="en-US" sz="4400" dirty="0">
                <a:solidFill>
                  <a:prstClr val="white"/>
                </a:solidFill>
                <a:latin typeface="MetricHPE" panose="020B0503030202060203" pitchFamily="34" charset="0"/>
              </a:rPr>
              <a:t>HPE.com/OneSphere</a:t>
            </a:r>
          </a:p>
          <a:p>
            <a:endParaRPr lang="en-US" sz="4400" dirty="0">
              <a:solidFill>
                <a:prstClr val="white"/>
              </a:solidFill>
              <a:latin typeface="MetricHPE" panose="020B0503030202060203" pitchFamily="34" charset="0"/>
            </a:endParaRPr>
          </a:p>
        </p:txBody>
      </p:sp>
    </p:spTree>
    <p:extLst>
      <p:ext uri="{BB962C8B-B14F-4D97-AF65-F5344CB8AC3E}">
        <p14:creationId xmlns:p14="http://schemas.microsoft.com/office/powerpoint/2010/main" val="285002635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10579" y="1846172"/>
            <a:ext cx="10850472" cy="609521"/>
            <a:chOff x="731838" y="2054583"/>
            <a:chExt cx="13022261" cy="731520"/>
          </a:xfrm>
          <a:noFill/>
        </p:grpSpPr>
        <p:pic>
          <p:nvPicPr>
            <p:cNvPr id="5" name="Picture 22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838" y="2073960"/>
              <a:ext cx="2300287" cy="631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6" name="Group 5"/>
            <p:cNvGrpSpPr/>
            <p:nvPr/>
          </p:nvGrpSpPr>
          <p:grpSpPr>
            <a:xfrm>
              <a:off x="4072590" y="2054583"/>
              <a:ext cx="9681509" cy="731520"/>
              <a:chOff x="4072590" y="1867170"/>
              <a:chExt cx="6258543" cy="955669"/>
            </a:xfrm>
            <a:grpFill/>
          </p:grpSpPr>
          <p:sp>
            <p:nvSpPr>
              <p:cNvPr id="7" name="Rectangle 6"/>
              <p:cNvSpPr>
                <a:spLocks/>
              </p:cNvSpPr>
              <p:nvPr/>
            </p:nvSpPr>
            <p:spPr bwMode="ltGray">
              <a:xfrm>
                <a:off x="7313613" y="1867170"/>
                <a:ext cx="3017520" cy="955669"/>
              </a:xfrm>
              <a:prstGeom prst="rect">
                <a:avLst/>
              </a:prstGeom>
              <a:grpFill/>
              <a:ln w="57150" cap="flat" cmpd="sng" algn="ctr">
                <a:solidFill>
                  <a:srgbClr val="01A982"/>
                </a:solidFill>
                <a:prstDash val="solid"/>
                <a:miter lim="800000"/>
              </a:ln>
              <a:effectLst/>
            </p:spPr>
            <p:txBody>
              <a:bodyPr anchor="ctr"/>
              <a:lstStyle/>
              <a:p>
                <a:pPr algn="ctr" defTabSz="761863">
                  <a:defRPr/>
                </a:pPr>
                <a:r>
                  <a:rPr lang="en-US" sz="1666" b="1" kern="0" dirty="0">
                    <a:solidFill>
                      <a:prstClr val="black"/>
                    </a:solidFill>
                    <a:ea typeface="ＭＳ Ｐゴシック" panose="020B0600070205080204" pitchFamily="34" charset="-128"/>
                  </a:rPr>
                  <a:t>Consumption </a:t>
                </a:r>
                <a:r>
                  <a:rPr lang="pl-PL" sz="1666" b="1" kern="0" dirty="0">
                    <a:solidFill>
                      <a:prstClr val="black"/>
                    </a:solidFill>
                    <a:ea typeface="ＭＳ Ｐゴシック" panose="020B0600070205080204" pitchFamily="34" charset="-128"/>
                  </a:rPr>
                  <a:t>e</a:t>
                </a:r>
                <a:r>
                  <a:rPr lang="en-US" sz="1666" b="1" kern="0" dirty="0" err="1">
                    <a:solidFill>
                      <a:prstClr val="black"/>
                    </a:solidFill>
                    <a:ea typeface="ＭＳ Ｐゴシック" panose="020B0600070205080204" pitchFamily="34" charset="-128"/>
                  </a:rPr>
                  <a:t>nabled</a:t>
                </a:r>
                <a:endParaRPr lang="en-US" sz="1666" b="1" kern="0" dirty="0">
                  <a:solidFill>
                    <a:prstClr val="black"/>
                  </a:solidFill>
                  <a:ea typeface="ＭＳ Ｐゴシック" panose="020B0600070205080204" pitchFamily="34" charset="-128"/>
                </a:endParaRPr>
              </a:p>
            </p:txBody>
          </p:sp>
          <p:sp>
            <p:nvSpPr>
              <p:cNvPr id="8" name="Rectangle 7"/>
              <p:cNvSpPr>
                <a:spLocks/>
              </p:cNvSpPr>
              <p:nvPr/>
            </p:nvSpPr>
            <p:spPr bwMode="ltGray">
              <a:xfrm>
                <a:off x="4072590" y="1868055"/>
                <a:ext cx="3017520" cy="953899"/>
              </a:xfrm>
              <a:prstGeom prst="rect">
                <a:avLst/>
              </a:prstGeom>
              <a:grpFill/>
              <a:ln w="57150" cap="flat" cmpd="sng" algn="ctr">
                <a:solidFill>
                  <a:srgbClr val="01A982"/>
                </a:solidFill>
                <a:prstDash val="solid"/>
                <a:miter lim="800000"/>
              </a:ln>
              <a:effectLst/>
            </p:spPr>
            <p:txBody>
              <a:bodyPr anchor="ctr"/>
              <a:lstStyle/>
              <a:p>
                <a:pPr algn="ctr" defTabSz="761863">
                  <a:defRPr/>
                </a:pPr>
                <a:r>
                  <a:rPr lang="en-US" sz="1666" b="1" kern="0" dirty="0">
                    <a:solidFill>
                      <a:prstClr val="black"/>
                    </a:solidFill>
                    <a:ea typeface="ＭＳ Ｐゴシック" panose="020B0600070205080204" pitchFamily="34" charset="-128"/>
                  </a:rPr>
                  <a:t>Advisory</a:t>
                </a:r>
                <a:r>
                  <a:rPr lang="pl-PL" sz="1666" b="1" kern="0" dirty="0">
                    <a:solidFill>
                      <a:prstClr val="black"/>
                    </a:solidFill>
                    <a:ea typeface="ＭＳ Ｐゴシック" panose="020B0600070205080204" pitchFamily="34" charset="-128"/>
                  </a:rPr>
                  <a:t>-l</a:t>
                </a:r>
                <a:r>
                  <a:rPr lang="en-US" sz="1666" b="1" kern="0" dirty="0" err="1">
                    <a:solidFill>
                      <a:prstClr val="black"/>
                    </a:solidFill>
                    <a:ea typeface="ＭＳ Ｐゴシック" panose="020B0600070205080204" pitchFamily="34" charset="-128"/>
                  </a:rPr>
                  <a:t>ed</a:t>
                </a:r>
                <a:endParaRPr lang="en-US" sz="1666" b="1" kern="0" dirty="0">
                  <a:solidFill>
                    <a:prstClr val="black"/>
                  </a:solidFill>
                  <a:ea typeface="ＭＳ Ｐゴシック" panose="020B0600070205080204" pitchFamily="34" charset="-128"/>
                </a:endParaRPr>
              </a:p>
            </p:txBody>
          </p:sp>
        </p:grpSp>
      </p:grpSp>
      <p:cxnSp>
        <p:nvCxnSpPr>
          <p:cNvPr id="9" name="Straight Connector 8"/>
          <p:cNvCxnSpPr/>
          <p:nvPr/>
        </p:nvCxnSpPr>
        <p:spPr>
          <a:xfrm>
            <a:off x="610579" y="5071533"/>
            <a:ext cx="10850472"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10579" y="3922879"/>
            <a:ext cx="10850472"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10579" y="2717751"/>
            <a:ext cx="10850472"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676483" y="5388148"/>
            <a:ext cx="10784568" cy="700949"/>
            <a:chOff x="810933" y="5837108"/>
            <a:chExt cx="12943166" cy="841248"/>
          </a:xfrm>
        </p:grpSpPr>
        <p:grpSp>
          <p:nvGrpSpPr>
            <p:cNvPr id="13" name="Group 12"/>
            <p:cNvGrpSpPr/>
            <p:nvPr/>
          </p:nvGrpSpPr>
          <p:grpSpPr>
            <a:xfrm>
              <a:off x="4032686" y="5837108"/>
              <a:ext cx="9721413" cy="841248"/>
              <a:chOff x="4032687" y="5837108"/>
              <a:chExt cx="8709214" cy="841248"/>
            </a:xfrm>
          </p:grpSpPr>
          <p:sp>
            <p:nvSpPr>
              <p:cNvPr id="15" name="TextBox 14"/>
              <p:cNvSpPr txBox="1"/>
              <p:nvPr/>
            </p:nvSpPr>
            <p:spPr>
              <a:xfrm>
                <a:off x="10699011" y="5837108"/>
                <a:ext cx="2042890" cy="841248"/>
              </a:xfrm>
              <a:prstGeom prst="rect">
                <a:avLst/>
              </a:prstGeom>
              <a:noFill/>
              <a:ln w="50800" cap="flat" cmpd="sng" algn="ctr">
                <a:solidFill>
                  <a:srgbClr val="425563"/>
                </a:solidFill>
                <a:prstDash val="solid"/>
                <a:miter lim="800000"/>
              </a:ln>
              <a:effectLst/>
            </p:spPr>
            <p:txBody>
              <a:bodyPr lIns="91392" anchor="ctr">
                <a:noAutofit/>
              </a:bodyPr>
              <a:lstStyle>
                <a:defPPr>
                  <a:defRPr lang="en-US"/>
                </a:defPPr>
                <a:lvl1pPr marR="0" lvl="0" indent="0" algn="ctr" defTabSz="914217" fontAlgn="auto">
                  <a:lnSpc>
                    <a:spcPct val="100000"/>
                  </a:lnSpc>
                  <a:spcBef>
                    <a:spcPts val="0"/>
                  </a:spcBef>
                  <a:spcAft>
                    <a:spcPts val="0"/>
                  </a:spcAft>
                  <a:buClrTx/>
                  <a:buSzTx/>
                  <a:buFontTx/>
                  <a:buNone/>
                  <a:tabLst/>
                  <a:defRPr kumimoji="0" sz="1600" b="1" i="0" u="none" strike="noStrike" kern="0" cap="none" spc="0" normalizeH="0" baseline="0">
                    <a:ln>
                      <a:noFill/>
                    </a:ln>
                    <a:solidFill>
                      <a:prstClr val="black"/>
                    </a:solidFill>
                    <a:effectLst/>
                    <a:uLnTx/>
                    <a:uFillTx/>
                  </a:defRPr>
                </a:lvl1pPr>
              </a:lstStyle>
              <a:p>
                <a:pPr>
                  <a:lnSpc>
                    <a:spcPct val="80000"/>
                  </a:lnSpc>
                  <a:defRPr/>
                </a:pPr>
                <a:r>
                  <a:rPr lang="en-US" sz="1666" b="0" dirty="0">
                    <a:ea typeface="ＭＳ Ｐゴシック" panose="020B0600070205080204" pitchFamily="34" charset="-128"/>
                  </a:rPr>
                  <a:t>Composable </a:t>
                </a:r>
                <a:br>
                  <a:rPr lang="en-US" sz="1666" b="0" dirty="0">
                    <a:ea typeface="ＭＳ Ｐゴシック" panose="020B0600070205080204" pitchFamily="34" charset="-128"/>
                  </a:rPr>
                </a:br>
                <a:r>
                  <a:rPr lang="en-US" sz="1666" b="0" dirty="0">
                    <a:ea typeface="ＭＳ Ｐゴシック" panose="020B0600070205080204" pitchFamily="34" charset="-128"/>
                  </a:rPr>
                  <a:t>infrastructure</a:t>
                </a:r>
              </a:p>
            </p:txBody>
          </p:sp>
          <p:sp>
            <p:nvSpPr>
              <p:cNvPr id="16" name="TextBox 15"/>
              <p:cNvSpPr txBox="1">
                <a:spLocks noChangeAspect="1"/>
              </p:cNvSpPr>
              <p:nvPr/>
            </p:nvSpPr>
            <p:spPr>
              <a:xfrm>
                <a:off x="8492997" y="5837108"/>
                <a:ext cx="2042034" cy="841248"/>
              </a:xfrm>
              <a:prstGeom prst="rect">
                <a:avLst/>
              </a:prstGeom>
              <a:noFill/>
              <a:ln w="50800" cap="flat" cmpd="sng" algn="ctr">
                <a:solidFill>
                  <a:srgbClr val="425563"/>
                </a:solidFill>
                <a:prstDash val="solid"/>
                <a:miter lim="800000"/>
              </a:ln>
              <a:effectLst/>
            </p:spPr>
            <p:txBody>
              <a:bodyPr lIns="91392" anchor="ctr">
                <a:noAutofit/>
              </a:bodyPr>
              <a:lstStyle>
                <a:defPPr>
                  <a:defRPr lang="en-US"/>
                </a:defPPr>
                <a:lvl1pPr marR="0" lvl="0" indent="0" algn="ctr" defTabSz="914217" eaLnBrk="1" fontAlgn="auto" hangingPunct="1">
                  <a:lnSpc>
                    <a:spcPct val="80000"/>
                  </a:lnSpc>
                  <a:spcBef>
                    <a:spcPts val="0"/>
                  </a:spcBef>
                  <a:spcAft>
                    <a:spcPts val="0"/>
                  </a:spcAft>
                  <a:buClrTx/>
                  <a:buSzTx/>
                  <a:buFontTx/>
                  <a:buNone/>
                  <a:tabLst/>
                  <a:defRPr kumimoji="0" sz="1680" i="0" u="none" strike="noStrike" kern="0" cap="none" spc="0" normalizeH="0" baseline="0">
                    <a:ln>
                      <a:noFill/>
                    </a:ln>
                    <a:solidFill>
                      <a:prstClr val="black"/>
                    </a:solidFill>
                    <a:effectLst/>
                    <a:uLnTx/>
                    <a:uFillTx/>
                    <a:latin typeface="MetricHPE"/>
                    <a:ea typeface="+mn-ea"/>
                  </a:defRPr>
                </a:lvl1pPr>
              </a:lstStyle>
              <a:p>
                <a:r>
                  <a:rPr lang="en-US" sz="1666" dirty="0">
                    <a:latin typeface="+mn-lt"/>
                  </a:rPr>
                  <a:t>Hyperconverged         infrastructure</a:t>
                </a:r>
              </a:p>
            </p:txBody>
          </p:sp>
          <p:sp>
            <p:nvSpPr>
              <p:cNvPr id="17" name="TextBox 16"/>
              <p:cNvSpPr txBox="1">
                <a:spLocks noChangeAspect="1"/>
              </p:cNvSpPr>
              <p:nvPr/>
            </p:nvSpPr>
            <p:spPr>
              <a:xfrm>
                <a:off x="4032687" y="5837108"/>
                <a:ext cx="2042034" cy="841248"/>
              </a:xfrm>
              <a:prstGeom prst="rect">
                <a:avLst/>
              </a:prstGeom>
              <a:noFill/>
              <a:ln w="50800" cap="flat" cmpd="sng" algn="ctr">
                <a:solidFill>
                  <a:srgbClr val="425563"/>
                </a:solidFill>
                <a:prstDash val="solid"/>
                <a:miter lim="800000"/>
              </a:ln>
              <a:effectLst/>
            </p:spPr>
            <p:txBody>
              <a:bodyPr lIns="91392" anchor="ctr">
                <a:noAutofit/>
              </a:bodyPr>
              <a:lstStyle>
                <a:defPPr>
                  <a:defRPr lang="en-US"/>
                </a:defPPr>
                <a:lvl1pPr marR="0" lvl="0" indent="0" algn="ctr" defTabSz="914217" eaLnBrk="1" fontAlgn="auto" hangingPunct="1">
                  <a:lnSpc>
                    <a:spcPct val="80000"/>
                  </a:lnSpc>
                  <a:spcBef>
                    <a:spcPts val="0"/>
                  </a:spcBef>
                  <a:spcAft>
                    <a:spcPts val="0"/>
                  </a:spcAft>
                  <a:buClrTx/>
                  <a:buSzTx/>
                  <a:buFontTx/>
                  <a:buNone/>
                  <a:tabLst/>
                  <a:defRPr kumimoji="0" sz="1680" i="0" u="none" strike="noStrike" kern="0" cap="none" spc="0" normalizeH="0" baseline="0">
                    <a:ln>
                      <a:noFill/>
                    </a:ln>
                    <a:solidFill>
                      <a:prstClr val="black"/>
                    </a:solidFill>
                    <a:effectLst/>
                    <a:uLnTx/>
                    <a:uFillTx/>
                    <a:latin typeface="MetricHPE"/>
                    <a:ea typeface="+mn-ea"/>
                  </a:defRPr>
                </a:lvl1pPr>
              </a:lstStyle>
              <a:p>
                <a:r>
                  <a:rPr lang="en-US" sz="1666" dirty="0">
                    <a:latin typeface="+mn-lt"/>
                  </a:rPr>
                  <a:t>Traditional  </a:t>
                </a:r>
                <a:br>
                  <a:rPr lang="en-US" sz="1666" dirty="0">
                    <a:latin typeface="+mn-lt"/>
                  </a:rPr>
                </a:br>
                <a:r>
                  <a:rPr lang="pl-PL" sz="1666" dirty="0">
                    <a:latin typeface="+mn-lt"/>
                  </a:rPr>
                  <a:t>i</a:t>
                </a:r>
                <a:r>
                  <a:rPr lang="en-US" sz="1666" dirty="0">
                    <a:latin typeface="+mn-lt"/>
                  </a:rPr>
                  <a:t>nfrastructure</a:t>
                </a:r>
              </a:p>
            </p:txBody>
          </p:sp>
          <p:sp>
            <p:nvSpPr>
              <p:cNvPr id="18" name="TextBox 17"/>
              <p:cNvSpPr txBox="1">
                <a:spLocks noChangeAspect="1"/>
              </p:cNvSpPr>
              <p:nvPr/>
            </p:nvSpPr>
            <p:spPr>
              <a:xfrm>
                <a:off x="6238701" y="5837108"/>
                <a:ext cx="2090317" cy="841248"/>
              </a:xfrm>
              <a:prstGeom prst="rect">
                <a:avLst/>
              </a:prstGeom>
              <a:noFill/>
              <a:ln w="50800" cap="flat" cmpd="sng" algn="ctr">
                <a:solidFill>
                  <a:srgbClr val="425563"/>
                </a:solidFill>
                <a:prstDash val="solid"/>
                <a:miter lim="800000"/>
              </a:ln>
              <a:effectLst/>
            </p:spPr>
            <p:txBody>
              <a:bodyPr lIns="91392" anchor="ctr">
                <a:noAutofit/>
              </a:bodyPr>
              <a:lstStyle>
                <a:defPPr>
                  <a:defRPr lang="en-US"/>
                </a:defPPr>
                <a:lvl1pPr marR="0" lvl="0" indent="0" algn="ctr" defTabSz="914217" eaLnBrk="1" fontAlgn="auto" hangingPunct="1">
                  <a:lnSpc>
                    <a:spcPct val="80000"/>
                  </a:lnSpc>
                  <a:spcBef>
                    <a:spcPts val="0"/>
                  </a:spcBef>
                  <a:spcAft>
                    <a:spcPts val="0"/>
                  </a:spcAft>
                  <a:buClrTx/>
                  <a:buSzTx/>
                  <a:buFontTx/>
                  <a:buNone/>
                  <a:tabLst/>
                  <a:defRPr kumimoji="0" sz="1680" i="0" u="none" strike="noStrike" kern="0" cap="none" spc="0" normalizeH="0" baseline="0">
                    <a:ln>
                      <a:noFill/>
                    </a:ln>
                    <a:solidFill>
                      <a:prstClr val="black"/>
                    </a:solidFill>
                    <a:effectLst/>
                    <a:uLnTx/>
                    <a:uFillTx/>
                    <a:latin typeface="MetricHPE"/>
                    <a:ea typeface="+mn-ea"/>
                  </a:defRPr>
                </a:lvl1pPr>
              </a:lstStyle>
              <a:p>
                <a:r>
                  <a:rPr lang="en-US" sz="1666" dirty="0">
                    <a:latin typeface="+mn-lt"/>
                  </a:rPr>
                  <a:t>Converged </a:t>
                </a:r>
                <a:br>
                  <a:rPr lang="en-US" sz="1666" dirty="0">
                    <a:latin typeface="+mn-lt"/>
                  </a:rPr>
                </a:br>
                <a:r>
                  <a:rPr lang="pl-PL" sz="1666" dirty="0">
                    <a:latin typeface="+mn-lt"/>
                  </a:rPr>
                  <a:t>i</a:t>
                </a:r>
                <a:r>
                  <a:rPr lang="en-US" sz="1666" dirty="0">
                    <a:latin typeface="+mn-lt"/>
                  </a:rPr>
                  <a:t>nfrastructure</a:t>
                </a:r>
              </a:p>
            </p:txBody>
          </p:sp>
        </p:grpSp>
        <p:sp>
          <p:nvSpPr>
            <p:cNvPr id="14" name="TextBox 13"/>
            <p:cNvSpPr txBox="1"/>
            <p:nvPr/>
          </p:nvSpPr>
          <p:spPr>
            <a:xfrm>
              <a:off x="810933" y="5837108"/>
              <a:ext cx="2611438" cy="700088"/>
            </a:xfrm>
            <a:prstGeom prst="rect">
              <a:avLst/>
            </a:prstGeom>
            <a:noFill/>
          </p:spPr>
          <p:txBody>
            <a:bodyPr lIns="0" tIns="0" rIns="0" bIns="0" anchor="ctr"/>
            <a:lstStyle/>
            <a:p>
              <a:pPr defTabSz="913870">
                <a:lnSpc>
                  <a:spcPct val="80000"/>
                </a:lnSpc>
                <a:defRPr/>
              </a:pPr>
              <a:r>
                <a:rPr lang="en-US" sz="2000" dirty="0">
                  <a:solidFill>
                    <a:prstClr val="black"/>
                  </a:solidFill>
                  <a:latin typeface="+mj-lt"/>
                  <a:ea typeface="ＭＳ Ｐゴシック" panose="020B0600070205080204" pitchFamily="34" charset="-128"/>
                  <a:cs typeface="Arial" panose="020B0604020202020204" pitchFamily="34" charset="0"/>
                </a:rPr>
                <a:t>Infrastructure</a:t>
              </a:r>
            </a:p>
          </p:txBody>
        </p:sp>
      </p:grpSp>
      <p:grpSp>
        <p:nvGrpSpPr>
          <p:cNvPr id="19" name="Group 18"/>
          <p:cNvGrpSpPr/>
          <p:nvPr/>
        </p:nvGrpSpPr>
        <p:grpSpPr>
          <a:xfrm>
            <a:off x="676484" y="4181483"/>
            <a:ext cx="10784567" cy="606377"/>
            <a:chOff x="810934" y="4609300"/>
            <a:chExt cx="12943165" cy="727747"/>
          </a:xfrm>
        </p:grpSpPr>
        <p:sp>
          <p:nvSpPr>
            <p:cNvPr id="20" name="TextBox 19"/>
            <p:cNvSpPr txBox="1"/>
            <p:nvPr/>
          </p:nvSpPr>
          <p:spPr>
            <a:xfrm>
              <a:off x="810934" y="4623129"/>
              <a:ext cx="2611438" cy="700088"/>
            </a:xfrm>
            <a:prstGeom prst="rect">
              <a:avLst/>
            </a:prstGeom>
            <a:noFill/>
          </p:spPr>
          <p:txBody>
            <a:bodyPr lIns="0" tIns="0" rIns="0" bIns="0" anchor="ctr"/>
            <a:lstStyle/>
            <a:p>
              <a:pPr defTabSz="913870">
                <a:lnSpc>
                  <a:spcPct val="80000"/>
                </a:lnSpc>
                <a:defRPr/>
              </a:pPr>
              <a:r>
                <a:rPr lang="en-US" sz="2000" dirty="0">
                  <a:solidFill>
                    <a:prstClr val="black"/>
                  </a:solidFill>
                  <a:latin typeface="+mj-lt"/>
                  <a:ea typeface="ＭＳ Ｐゴシック" panose="020B0600070205080204" pitchFamily="34" charset="-128"/>
                  <a:cs typeface="Arial" panose="020B0604020202020204" pitchFamily="34" charset="0"/>
                </a:rPr>
                <a:t>HPE </a:t>
              </a:r>
              <a:r>
                <a:rPr lang="en-US" sz="2000" dirty="0" err="1">
                  <a:solidFill>
                    <a:prstClr val="black"/>
                  </a:solidFill>
                  <a:latin typeface="+mj-lt"/>
                  <a:ea typeface="ＭＳ Ｐゴシック" panose="020B0600070205080204" pitchFamily="34" charset="-128"/>
                  <a:cs typeface="Arial" panose="020B0604020202020204" pitchFamily="34" charset="0"/>
                </a:rPr>
                <a:t>OneView</a:t>
              </a:r>
              <a:endParaRPr lang="en-US" sz="2000" dirty="0">
                <a:solidFill>
                  <a:prstClr val="black"/>
                </a:solidFill>
                <a:latin typeface="+mj-lt"/>
                <a:ea typeface="ＭＳ Ｐゴシック" panose="020B0600070205080204" pitchFamily="34" charset="-128"/>
                <a:cs typeface="Arial" panose="020B0604020202020204" pitchFamily="34" charset="0"/>
              </a:endParaRPr>
            </a:p>
          </p:txBody>
        </p:sp>
        <p:sp>
          <p:nvSpPr>
            <p:cNvPr id="21" name="Rectangle 20"/>
            <p:cNvSpPr/>
            <p:nvPr/>
          </p:nvSpPr>
          <p:spPr bwMode="ltGray">
            <a:xfrm>
              <a:off x="4032687" y="4609300"/>
              <a:ext cx="9721412" cy="727747"/>
            </a:xfrm>
            <a:prstGeom prst="rect">
              <a:avLst/>
            </a:prstGeom>
            <a:noFill/>
            <a:ln w="50800" cap="flat" cmpd="sng" algn="ctr">
              <a:solidFill>
                <a:srgbClr val="FF8D6D"/>
              </a:solidFill>
              <a:prstDash val="solid"/>
              <a:miter lim="800000"/>
            </a:ln>
            <a:effectLst/>
          </p:spPr>
          <p:txBody>
            <a:bodyPr lIns="91392" anchor="ctr"/>
            <a:lstStyle/>
            <a:p>
              <a:pPr algn="ctr" defTabSz="914052">
                <a:defRPr/>
              </a:pPr>
              <a:r>
                <a:rPr lang="en-US" sz="1666" kern="0" dirty="0">
                  <a:solidFill>
                    <a:prstClr val="black"/>
                  </a:solidFill>
                  <a:ea typeface="ＭＳ Ｐゴシック" panose="020B0600070205080204" pitchFamily="34" charset="-128"/>
                </a:rPr>
                <a:t>Automation and composability</a:t>
              </a:r>
            </a:p>
          </p:txBody>
        </p:sp>
        <p:grpSp>
          <p:nvGrpSpPr>
            <p:cNvPr id="22" name="Group 21"/>
            <p:cNvGrpSpPr>
              <a:grpSpLocks noChangeAspect="1"/>
            </p:cNvGrpSpPr>
            <p:nvPr/>
          </p:nvGrpSpPr>
          <p:grpSpPr>
            <a:xfrm>
              <a:off x="6149767" y="4700123"/>
              <a:ext cx="546100" cy="546100"/>
              <a:chOff x="5819775" y="3152775"/>
              <a:chExt cx="552450" cy="552450"/>
            </a:xfrm>
          </p:grpSpPr>
          <p:sp>
            <p:nvSpPr>
              <p:cNvPr id="23" name="Freeform 95"/>
              <p:cNvSpPr>
                <a:spLocks noEditPoints="1"/>
              </p:cNvSpPr>
              <p:nvPr/>
            </p:nvSpPr>
            <p:spPr bwMode="auto">
              <a:xfrm>
                <a:off x="5819775" y="3152775"/>
                <a:ext cx="552450" cy="552450"/>
              </a:xfrm>
              <a:custGeom>
                <a:avLst/>
                <a:gdLst>
                  <a:gd name="T0" fmla="*/ 121 w 144"/>
                  <a:gd name="T1" fmla="*/ 52 h 144"/>
                  <a:gd name="T2" fmla="*/ 100 w 144"/>
                  <a:gd name="T3" fmla="*/ 64 h 144"/>
                  <a:gd name="T4" fmla="*/ 111 w 144"/>
                  <a:gd name="T5" fmla="*/ 52 h 144"/>
                  <a:gd name="T6" fmla="*/ 104 w 144"/>
                  <a:gd name="T7" fmla="*/ 44 h 144"/>
                  <a:gd name="T8" fmla="*/ 118 w 144"/>
                  <a:gd name="T9" fmla="*/ 44 h 144"/>
                  <a:gd name="T10" fmla="*/ 136 w 144"/>
                  <a:gd name="T11" fmla="*/ 26 h 144"/>
                  <a:gd name="T12" fmla="*/ 72 w 144"/>
                  <a:gd name="T13" fmla="*/ 8 h 144"/>
                  <a:gd name="T14" fmla="*/ 72 w 144"/>
                  <a:gd name="T15" fmla="*/ 20 h 144"/>
                  <a:gd name="T16" fmla="*/ 34 w 144"/>
                  <a:gd name="T17" fmla="*/ 28 h 144"/>
                  <a:gd name="T18" fmla="*/ 34 w 144"/>
                  <a:gd name="T19" fmla="*/ 64 h 144"/>
                  <a:gd name="T20" fmla="*/ 44 w 144"/>
                  <a:gd name="T21" fmla="*/ 72 h 144"/>
                  <a:gd name="T22" fmla="*/ 8 w 144"/>
                  <a:gd name="T23" fmla="*/ 46 h 144"/>
                  <a:gd name="T24" fmla="*/ 47 w 144"/>
                  <a:gd name="T25" fmla="*/ 20 h 144"/>
                  <a:gd name="T26" fmla="*/ 118 w 144"/>
                  <a:gd name="T27" fmla="*/ 0 h 144"/>
                  <a:gd name="T28" fmla="*/ 144 w 144"/>
                  <a:gd name="T29" fmla="*/ 128 h 144"/>
                  <a:gd name="T30" fmla="*/ 112 w 144"/>
                  <a:gd name="T31" fmla="*/ 128 h 144"/>
                  <a:gd name="T32" fmla="*/ 124 w 144"/>
                  <a:gd name="T33" fmla="*/ 100 h 144"/>
                  <a:gd name="T34" fmla="*/ 76 w 144"/>
                  <a:gd name="T35" fmla="*/ 113 h 144"/>
                  <a:gd name="T36" fmla="*/ 72 w 144"/>
                  <a:gd name="T37" fmla="*/ 144 h 144"/>
                  <a:gd name="T38" fmla="*/ 68 w 144"/>
                  <a:gd name="T39" fmla="*/ 113 h 144"/>
                  <a:gd name="T40" fmla="*/ 20 w 144"/>
                  <a:gd name="T41" fmla="*/ 100 h 144"/>
                  <a:gd name="T42" fmla="*/ 32 w 144"/>
                  <a:gd name="T43" fmla="*/ 128 h 144"/>
                  <a:gd name="T44" fmla="*/ 0 w 144"/>
                  <a:gd name="T45" fmla="*/ 128 h 144"/>
                  <a:gd name="T46" fmla="*/ 12 w 144"/>
                  <a:gd name="T47" fmla="*/ 92 h 144"/>
                  <a:gd name="T48" fmla="*/ 68 w 144"/>
                  <a:gd name="T49" fmla="*/ 80 h 144"/>
                  <a:gd name="T50" fmla="*/ 76 w 144"/>
                  <a:gd name="T51" fmla="*/ 92 h 144"/>
                  <a:gd name="T52" fmla="*/ 132 w 144"/>
                  <a:gd name="T53" fmla="*/ 113 h 144"/>
                  <a:gd name="T54" fmla="*/ 16 w 144"/>
                  <a:gd name="T55" fmla="*/ 120 h 144"/>
                  <a:gd name="T56" fmla="*/ 16 w 144"/>
                  <a:gd name="T57" fmla="*/ 136 h 144"/>
                  <a:gd name="T58" fmla="*/ 16 w 144"/>
                  <a:gd name="T59" fmla="*/ 120 h 144"/>
                  <a:gd name="T60" fmla="*/ 64 w 144"/>
                  <a:gd name="T61" fmla="*/ 128 h 144"/>
                  <a:gd name="T62" fmla="*/ 80 w 144"/>
                  <a:gd name="T63" fmla="*/ 128 h 144"/>
                  <a:gd name="T64" fmla="*/ 136 w 144"/>
                  <a:gd name="T65" fmla="*/ 128 h 144"/>
                  <a:gd name="T66" fmla="*/ 120 w 144"/>
                  <a:gd name="T67" fmla="*/ 128 h 144"/>
                  <a:gd name="T68" fmla="*/ 136 w 144"/>
                  <a:gd name="T69" fmla="*/ 12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44">
                    <a:moveTo>
                      <a:pt x="144" y="26"/>
                    </a:moveTo>
                    <a:cubicBezTo>
                      <a:pt x="144" y="39"/>
                      <a:pt x="134" y="50"/>
                      <a:pt x="121" y="52"/>
                    </a:cubicBezTo>
                    <a:cubicBezTo>
                      <a:pt x="119" y="62"/>
                      <a:pt x="111" y="70"/>
                      <a:pt x="100" y="72"/>
                    </a:cubicBezTo>
                    <a:cubicBezTo>
                      <a:pt x="100" y="64"/>
                      <a:pt x="100" y="64"/>
                      <a:pt x="100" y="64"/>
                    </a:cubicBezTo>
                    <a:cubicBezTo>
                      <a:pt x="106" y="62"/>
                      <a:pt x="111" y="58"/>
                      <a:pt x="113" y="52"/>
                    </a:cubicBezTo>
                    <a:cubicBezTo>
                      <a:pt x="111" y="52"/>
                      <a:pt x="111" y="52"/>
                      <a:pt x="111" y="52"/>
                    </a:cubicBezTo>
                    <a:cubicBezTo>
                      <a:pt x="104" y="52"/>
                      <a:pt x="104" y="52"/>
                      <a:pt x="104" y="52"/>
                    </a:cubicBezTo>
                    <a:cubicBezTo>
                      <a:pt x="104" y="44"/>
                      <a:pt x="104" y="44"/>
                      <a:pt x="104" y="44"/>
                    </a:cubicBezTo>
                    <a:cubicBezTo>
                      <a:pt x="111" y="44"/>
                      <a:pt x="111" y="44"/>
                      <a:pt x="111" y="44"/>
                    </a:cubicBezTo>
                    <a:cubicBezTo>
                      <a:pt x="118" y="44"/>
                      <a:pt x="118" y="44"/>
                      <a:pt x="118" y="44"/>
                    </a:cubicBezTo>
                    <a:cubicBezTo>
                      <a:pt x="118" y="44"/>
                      <a:pt x="118" y="44"/>
                      <a:pt x="118" y="44"/>
                    </a:cubicBezTo>
                    <a:cubicBezTo>
                      <a:pt x="128" y="44"/>
                      <a:pt x="136" y="36"/>
                      <a:pt x="136" y="26"/>
                    </a:cubicBezTo>
                    <a:cubicBezTo>
                      <a:pt x="136" y="16"/>
                      <a:pt x="128" y="8"/>
                      <a:pt x="118" y="8"/>
                    </a:cubicBezTo>
                    <a:cubicBezTo>
                      <a:pt x="72" y="8"/>
                      <a:pt x="72" y="8"/>
                      <a:pt x="72" y="8"/>
                    </a:cubicBezTo>
                    <a:cubicBezTo>
                      <a:pt x="64" y="8"/>
                      <a:pt x="58" y="13"/>
                      <a:pt x="55" y="20"/>
                    </a:cubicBezTo>
                    <a:cubicBezTo>
                      <a:pt x="72" y="20"/>
                      <a:pt x="72" y="20"/>
                      <a:pt x="72" y="20"/>
                    </a:cubicBezTo>
                    <a:cubicBezTo>
                      <a:pt x="72" y="28"/>
                      <a:pt x="72" y="28"/>
                      <a:pt x="72" y="28"/>
                    </a:cubicBezTo>
                    <a:cubicBezTo>
                      <a:pt x="34" y="28"/>
                      <a:pt x="34" y="28"/>
                      <a:pt x="34" y="28"/>
                    </a:cubicBezTo>
                    <a:cubicBezTo>
                      <a:pt x="24" y="28"/>
                      <a:pt x="16" y="36"/>
                      <a:pt x="16" y="46"/>
                    </a:cubicBezTo>
                    <a:cubicBezTo>
                      <a:pt x="16" y="56"/>
                      <a:pt x="24" y="64"/>
                      <a:pt x="34" y="64"/>
                    </a:cubicBezTo>
                    <a:cubicBezTo>
                      <a:pt x="44" y="64"/>
                      <a:pt x="44" y="64"/>
                      <a:pt x="44" y="64"/>
                    </a:cubicBezTo>
                    <a:cubicBezTo>
                      <a:pt x="44" y="72"/>
                      <a:pt x="44" y="72"/>
                      <a:pt x="44" y="72"/>
                    </a:cubicBezTo>
                    <a:cubicBezTo>
                      <a:pt x="34" y="72"/>
                      <a:pt x="34" y="72"/>
                      <a:pt x="34" y="72"/>
                    </a:cubicBezTo>
                    <a:cubicBezTo>
                      <a:pt x="20" y="72"/>
                      <a:pt x="8" y="60"/>
                      <a:pt x="8" y="46"/>
                    </a:cubicBezTo>
                    <a:cubicBezTo>
                      <a:pt x="8" y="32"/>
                      <a:pt x="20" y="20"/>
                      <a:pt x="34" y="20"/>
                    </a:cubicBezTo>
                    <a:cubicBezTo>
                      <a:pt x="47" y="20"/>
                      <a:pt x="47" y="20"/>
                      <a:pt x="47" y="20"/>
                    </a:cubicBezTo>
                    <a:cubicBezTo>
                      <a:pt x="49" y="8"/>
                      <a:pt x="60" y="0"/>
                      <a:pt x="72" y="0"/>
                    </a:cubicBezTo>
                    <a:cubicBezTo>
                      <a:pt x="118" y="0"/>
                      <a:pt x="118" y="0"/>
                      <a:pt x="118" y="0"/>
                    </a:cubicBezTo>
                    <a:cubicBezTo>
                      <a:pt x="132" y="0"/>
                      <a:pt x="144" y="12"/>
                      <a:pt x="144" y="26"/>
                    </a:cubicBezTo>
                    <a:close/>
                    <a:moveTo>
                      <a:pt x="144" y="128"/>
                    </a:moveTo>
                    <a:cubicBezTo>
                      <a:pt x="144" y="137"/>
                      <a:pt x="137" y="144"/>
                      <a:pt x="128" y="144"/>
                    </a:cubicBezTo>
                    <a:cubicBezTo>
                      <a:pt x="119" y="144"/>
                      <a:pt x="112" y="137"/>
                      <a:pt x="112" y="128"/>
                    </a:cubicBezTo>
                    <a:cubicBezTo>
                      <a:pt x="112" y="121"/>
                      <a:pt x="117" y="114"/>
                      <a:pt x="124" y="113"/>
                    </a:cubicBezTo>
                    <a:cubicBezTo>
                      <a:pt x="124" y="100"/>
                      <a:pt x="124" y="100"/>
                      <a:pt x="124" y="100"/>
                    </a:cubicBezTo>
                    <a:cubicBezTo>
                      <a:pt x="76" y="100"/>
                      <a:pt x="76" y="100"/>
                      <a:pt x="76" y="100"/>
                    </a:cubicBezTo>
                    <a:cubicBezTo>
                      <a:pt x="76" y="113"/>
                      <a:pt x="76" y="113"/>
                      <a:pt x="76" y="113"/>
                    </a:cubicBezTo>
                    <a:cubicBezTo>
                      <a:pt x="83" y="114"/>
                      <a:pt x="88" y="121"/>
                      <a:pt x="88" y="128"/>
                    </a:cubicBezTo>
                    <a:cubicBezTo>
                      <a:pt x="88" y="137"/>
                      <a:pt x="81" y="144"/>
                      <a:pt x="72" y="144"/>
                    </a:cubicBezTo>
                    <a:cubicBezTo>
                      <a:pt x="63" y="144"/>
                      <a:pt x="56" y="137"/>
                      <a:pt x="56" y="128"/>
                    </a:cubicBezTo>
                    <a:cubicBezTo>
                      <a:pt x="56" y="121"/>
                      <a:pt x="61" y="114"/>
                      <a:pt x="68" y="113"/>
                    </a:cubicBezTo>
                    <a:cubicBezTo>
                      <a:pt x="68" y="100"/>
                      <a:pt x="68" y="100"/>
                      <a:pt x="68" y="100"/>
                    </a:cubicBezTo>
                    <a:cubicBezTo>
                      <a:pt x="20" y="100"/>
                      <a:pt x="20" y="100"/>
                      <a:pt x="20" y="100"/>
                    </a:cubicBezTo>
                    <a:cubicBezTo>
                      <a:pt x="20" y="113"/>
                      <a:pt x="20" y="113"/>
                      <a:pt x="20" y="113"/>
                    </a:cubicBezTo>
                    <a:cubicBezTo>
                      <a:pt x="27" y="114"/>
                      <a:pt x="32" y="121"/>
                      <a:pt x="32" y="128"/>
                    </a:cubicBezTo>
                    <a:cubicBezTo>
                      <a:pt x="32" y="137"/>
                      <a:pt x="25" y="144"/>
                      <a:pt x="16" y="144"/>
                    </a:cubicBezTo>
                    <a:cubicBezTo>
                      <a:pt x="7" y="144"/>
                      <a:pt x="0" y="137"/>
                      <a:pt x="0" y="128"/>
                    </a:cubicBezTo>
                    <a:cubicBezTo>
                      <a:pt x="0" y="121"/>
                      <a:pt x="5" y="114"/>
                      <a:pt x="12" y="113"/>
                    </a:cubicBezTo>
                    <a:cubicBezTo>
                      <a:pt x="12" y="92"/>
                      <a:pt x="12" y="92"/>
                      <a:pt x="12" y="92"/>
                    </a:cubicBezTo>
                    <a:cubicBezTo>
                      <a:pt x="68" y="92"/>
                      <a:pt x="68" y="92"/>
                      <a:pt x="68" y="92"/>
                    </a:cubicBezTo>
                    <a:cubicBezTo>
                      <a:pt x="68" y="80"/>
                      <a:pt x="68" y="80"/>
                      <a:pt x="68" y="80"/>
                    </a:cubicBezTo>
                    <a:cubicBezTo>
                      <a:pt x="76" y="80"/>
                      <a:pt x="76" y="80"/>
                      <a:pt x="76" y="80"/>
                    </a:cubicBezTo>
                    <a:cubicBezTo>
                      <a:pt x="76" y="92"/>
                      <a:pt x="76" y="92"/>
                      <a:pt x="76" y="92"/>
                    </a:cubicBezTo>
                    <a:cubicBezTo>
                      <a:pt x="132" y="92"/>
                      <a:pt x="132" y="92"/>
                      <a:pt x="132" y="92"/>
                    </a:cubicBezTo>
                    <a:cubicBezTo>
                      <a:pt x="132" y="113"/>
                      <a:pt x="132" y="113"/>
                      <a:pt x="132" y="113"/>
                    </a:cubicBezTo>
                    <a:cubicBezTo>
                      <a:pt x="139" y="114"/>
                      <a:pt x="144" y="121"/>
                      <a:pt x="144" y="128"/>
                    </a:cubicBezTo>
                    <a:close/>
                    <a:moveTo>
                      <a:pt x="16" y="120"/>
                    </a:moveTo>
                    <a:cubicBezTo>
                      <a:pt x="12" y="120"/>
                      <a:pt x="8" y="124"/>
                      <a:pt x="8" y="128"/>
                    </a:cubicBezTo>
                    <a:cubicBezTo>
                      <a:pt x="8" y="132"/>
                      <a:pt x="12" y="136"/>
                      <a:pt x="16" y="136"/>
                    </a:cubicBezTo>
                    <a:cubicBezTo>
                      <a:pt x="20" y="136"/>
                      <a:pt x="24" y="132"/>
                      <a:pt x="24" y="128"/>
                    </a:cubicBezTo>
                    <a:cubicBezTo>
                      <a:pt x="24" y="124"/>
                      <a:pt x="20" y="120"/>
                      <a:pt x="16" y="120"/>
                    </a:cubicBezTo>
                    <a:close/>
                    <a:moveTo>
                      <a:pt x="72" y="120"/>
                    </a:moveTo>
                    <a:cubicBezTo>
                      <a:pt x="68" y="120"/>
                      <a:pt x="64" y="124"/>
                      <a:pt x="64" y="128"/>
                    </a:cubicBezTo>
                    <a:cubicBezTo>
                      <a:pt x="64" y="132"/>
                      <a:pt x="68" y="136"/>
                      <a:pt x="72" y="136"/>
                    </a:cubicBezTo>
                    <a:cubicBezTo>
                      <a:pt x="76" y="136"/>
                      <a:pt x="80" y="132"/>
                      <a:pt x="80" y="128"/>
                    </a:cubicBezTo>
                    <a:cubicBezTo>
                      <a:pt x="80" y="124"/>
                      <a:pt x="76" y="120"/>
                      <a:pt x="72" y="120"/>
                    </a:cubicBezTo>
                    <a:close/>
                    <a:moveTo>
                      <a:pt x="136" y="128"/>
                    </a:moveTo>
                    <a:cubicBezTo>
                      <a:pt x="136" y="124"/>
                      <a:pt x="132" y="120"/>
                      <a:pt x="128" y="120"/>
                    </a:cubicBezTo>
                    <a:cubicBezTo>
                      <a:pt x="124" y="120"/>
                      <a:pt x="120" y="124"/>
                      <a:pt x="120" y="128"/>
                    </a:cubicBezTo>
                    <a:cubicBezTo>
                      <a:pt x="120" y="132"/>
                      <a:pt x="124" y="136"/>
                      <a:pt x="128" y="136"/>
                    </a:cubicBezTo>
                    <a:cubicBezTo>
                      <a:pt x="132" y="136"/>
                      <a:pt x="136" y="132"/>
                      <a:pt x="136" y="128"/>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6190" tIns="38095" rIns="76190" bIns="38095" numCol="1" anchor="t" anchorCtr="0" compatLnSpc="1">
                <a:prstTxWarp prst="textNoShape">
                  <a:avLst/>
                </a:prstTxWarp>
              </a:bodyPr>
              <a:lstStyle/>
              <a:p>
                <a:pPr defTabSz="761863" eaLnBrk="0" fontAlgn="base" hangingPunct="0">
                  <a:spcBef>
                    <a:spcPct val="0"/>
                  </a:spcBef>
                  <a:spcAft>
                    <a:spcPct val="0"/>
                  </a:spcAft>
                </a:pPr>
                <a:endParaRPr lang="en-US" sz="1916" dirty="0">
                  <a:solidFill>
                    <a:prstClr val="black"/>
                  </a:solidFill>
                  <a:latin typeface="MetricHPE Semibold" panose="020B0703030202060203" pitchFamily="34" charset="0"/>
                  <a:ea typeface="ＭＳ Ｐゴシック" panose="020B0600070205080204" pitchFamily="34" charset="-128"/>
                </a:endParaRPr>
              </a:p>
            </p:txBody>
          </p:sp>
          <p:sp>
            <p:nvSpPr>
              <p:cNvPr id="24" name="Freeform 96"/>
              <p:cNvSpPr>
                <a:spLocks noEditPoints="1"/>
              </p:cNvSpPr>
              <p:nvPr/>
            </p:nvSpPr>
            <p:spPr bwMode="auto">
              <a:xfrm>
                <a:off x="6019800" y="3306763"/>
                <a:ext cx="152400" cy="152400"/>
              </a:xfrm>
              <a:custGeom>
                <a:avLst/>
                <a:gdLst>
                  <a:gd name="T0" fmla="*/ 96 w 96"/>
                  <a:gd name="T1" fmla="*/ 96 h 96"/>
                  <a:gd name="T2" fmla="*/ 0 w 96"/>
                  <a:gd name="T3" fmla="*/ 96 h 96"/>
                  <a:gd name="T4" fmla="*/ 0 w 96"/>
                  <a:gd name="T5" fmla="*/ 0 h 96"/>
                  <a:gd name="T6" fmla="*/ 96 w 96"/>
                  <a:gd name="T7" fmla="*/ 0 h 96"/>
                  <a:gd name="T8" fmla="*/ 96 w 96"/>
                  <a:gd name="T9" fmla="*/ 96 h 96"/>
                  <a:gd name="T10" fmla="*/ 19 w 96"/>
                  <a:gd name="T11" fmla="*/ 77 h 96"/>
                  <a:gd name="T12" fmla="*/ 77 w 96"/>
                  <a:gd name="T13" fmla="*/ 77 h 96"/>
                  <a:gd name="T14" fmla="*/ 77 w 96"/>
                  <a:gd name="T15" fmla="*/ 19 h 96"/>
                  <a:gd name="T16" fmla="*/ 19 w 96"/>
                  <a:gd name="T17" fmla="*/ 19 h 96"/>
                  <a:gd name="T18" fmla="*/ 19 w 96"/>
                  <a:gd name="T19" fmla="*/ 7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96" y="96"/>
                    </a:moveTo>
                    <a:lnTo>
                      <a:pt x="0" y="96"/>
                    </a:lnTo>
                    <a:lnTo>
                      <a:pt x="0" y="0"/>
                    </a:lnTo>
                    <a:lnTo>
                      <a:pt x="96" y="0"/>
                    </a:lnTo>
                    <a:lnTo>
                      <a:pt x="96" y="96"/>
                    </a:lnTo>
                    <a:close/>
                    <a:moveTo>
                      <a:pt x="19" y="77"/>
                    </a:moveTo>
                    <a:lnTo>
                      <a:pt x="77" y="77"/>
                    </a:lnTo>
                    <a:lnTo>
                      <a:pt x="77" y="19"/>
                    </a:lnTo>
                    <a:lnTo>
                      <a:pt x="19" y="19"/>
                    </a:lnTo>
                    <a:lnTo>
                      <a:pt x="19" y="77"/>
                    </a:lnTo>
                    <a:close/>
                  </a:path>
                </a:pathLst>
              </a:custGeom>
              <a:solidFill>
                <a:srgbClr val="00B3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6190" tIns="38095" rIns="76190" bIns="38095" numCol="1" anchor="t" anchorCtr="0" compatLnSpc="1">
                <a:prstTxWarp prst="textNoShape">
                  <a:avLst/>
                </a:prstTxWarp>
              </a:bodyPr>
              <a:lstStyle/>
              <a:p>
                <a:pPr defTabSz="761863" eaLnBrk="0" fontAlgn="base" hangingPunct="0">
                  <a:spcBef>
                    <a:spcPct val="0"/>
                  </a:spcBef>
                  <a:spcAft>
                    <a:spcPct val="0"/>
                  </a:spcAft>
                </a:pPr>
                <a:endParaRPr lang="en-US" sz="1916" dirty="0">
                  <a:solidFill>
                    <a:prstClr val="black"/>
                  </a:solidFill>
                  <a:latin typeface="MetricHPE Semibold" panose="020B0703030202060203" pitchFamily="34" charset="0"/>
                  <a:ea typeface="ＭＳ Ｐゴシック" panose="020B0600070205080204" pitchFamily="34" charset="-128"/>
                </a:endParaRPr>
              </a:p>
            </p:txBody>
          </p:sp>
        </p:grpSp>
      </p:grpSp>
      <p:grpSp>
        <p:nvGrpSpPr>
          <p:cNvPr id="25" name="Group 24"/>
          <p:cNvGrpSpPr/>
          <p:nvPr/>
        </p:nvGrpSpPr>
        <p:grpSpPr>
          <a:xfrm>
            <a:off x="676484" y="2979811"/>
            <a:ext cx="10784567" cy="606377"/>
            <a:chOff x="810934" y="3353592"/>
            <a:chExt cx="12943165" cy="727747"/>
          </a:xfrm>
          <a:noFill/>
        </p:grpSpPr>
        <p:sp>
          <p:nvSpPr>
            <p:cNvPr id="26" name="TextBox 25"/>
            <p:cNvSpPr txBox="1"/>
            <p:nvPr/>
          </p:nvSpPr>
          <p:spPr>
            <a:xfrm>
              <a:off x="810934" y="3367421"/>
              <a:ext cx="2611438" cy="700088"/>
            </a:xfrm>
            <a:prstGeom prst="rect">
              <a:avLst/>
            </a:prstGeom>
            <a:grpFill/>
          </p:spPr>
          <p:txBody>
            <a:bodyPr lIns="0" tIns="0" rIns="0" bIns="0" anchor="ctr"/>
            <a:lstStyle/>
            <a:p>
              <a:pPr defTabSz="913870">
                <a:lnSpc>
                  <a:spcPct val="80000"/>
                </a:lnSpc>
                <a:defRPr/>
              </a:pPr>
              <a:r>
                <a:rPr lang="en-US" sz="2000" dirty="0">
                  <a:solidFill>
                    <a:prstClr val="black"/>
                  </a:solidFill>
                  <a:latin typeface="+mj-lt"/>
                  <a:ea typeface="ＭＳ Ｐゴシック" panose="020B0600070205080204" pitchFamily="34" charset="-128"/>
                  <a:cs typeface="Arial" panose="020B0604020202020204" pitchFamily="34" charset="0"/>
                </a:rPr>
                <a:t>HPE </a:t>
              </a:r>
              <a:r>
                <a:rPr lang="en-US" sz="2000" dirty="0" err="1">
                  <a:solidFill>
                    <a:prstClr val="black"/>
                  </a:solidFill>
                  <a:latin typeface="+mj-lt"/>
                  <a:ea typeface="ＭＳ Ｐゴシック" panose="020B0600070205080204" pitchFamily="34" charset="-128"/>
                  <a:cs typeface="Arial" panose="020B0604020202020204" pitchFamily="34" charset="0"/>
                </a:rPr>
                <a:t>OneSphere</a:t>
              </a:r>
              <a:endParaRPr lang="en-US" sz="2000" dirty="0">
                <a:solidFill>
                  <a:prstClr val="black"/>
                </a:solidFill>
                <a:latin typeface="+mj-lt"/>
                <a:ea typeface="ＭＳ Ｐゴシック" panose="020B0600070205080204" pitchFamily="34" charset="-128"/>
                <a:cs typeface="Arial" panose="020B0604020202020204" pitchFamily="34" charset="0"/>
              </a:endParaRPr>
            </a:p>
          </p:txBody>
        </p:sp>
        <p:sp>
          <p:nvSpPr>
            <p:cNvPr id="27" name="Rectangle 26"/>
            <p:cNvSpPr/>
            <p:nvPr/>
          </p:nvSpPr>
          <p:spPr bwMode="ltGray">
            <a:xfrm>
              <a:off x="4032687" y="3353592"/>
              <a:ext cx="9721412" cy="727747"/>
            </a:xfrm>
            <a:prstGeom prst="rect">
              <a:avLst/>
            </a:prstGeom>
            <a:grpFill/>
            <a:ln w="50800" cap="flat" cmpd="sng" algn="ctr">
              <a:solidFill>
                <a:schemeClr val="accent1"/>
              </a:solidFill>
              <a:prstDash val="solid"/>
              <a:miter lim="800000"/>
            </a:ln>
            <a:effectLst/>
          </p:spPr>
          <p:txBody>
            <a:bodyPr lIns="91392" anchor="ctr"/>
            <a:lstStyle/>
            <a:p>
              <a:pPr algn="ctr" defTabSz="914052">
                <a:defRPr/>
              </a:pPr>
              <a:r>
                <a:rPr lang="en-US" sz="1666" kern="0" dirty="0">
                  <a:solidFill>
                    <a:prstClr val="black"/>
                  </a:solidFill>
                  <a:ea typeface="ＭＳ Ｐゴシック" panose="020B0600070205080204" pitchFamily="34" charset="-128"/>
                </a:rPr>
                <a:t>Hybrid IT </a:t>
              </a:r>
              <a:r>
                <a:rPr lang="pl-PL" sz="1666" kern="0" dirty="0">
                  <a:solidFill>
                    <a:prstClr val="black"/>
                  </a:solidFill>
                  <a:ea typeface="ＭＳ Ｐゴシック" panose="020B0600070205080204" pitchFamily="34" charset="-128"/>
                </a:rPr>
                <a:t>m</a:t>
              </a:r>
              <a:r>
                <a:rPr lang="en-US" sz="1666" kern="0" dirty="0" err="1">
                  <a:solidFill>
                    <a:prstClr val="black"/>
                  </a:solidFill>
                  <a:ea typeface="ＭＳ Ｐゴシック" panose="020B0600070205080204" pitchFamily="34" charset="-128"/>
                </a:rPr>
                <a:t>ulti</a:t>
              </a:r>
              <a:r>
                <a:rPr lang="en-US" sz="1666" kern="0" dirty="0">
                  <a:solidFill>
                    <a:prstClr val="black"/>
                  </a:solidFill>
                  <a:ea typeface="ＭＳ Ｐゴシック" panose="020B0600070205080204" pitchFamily="34" charset="-128"/>
                </a:rPr>
                <a:t>-cloud management</a:t>
              </a:r>
            </a:p>
          </p:txBody>
        </p:sp>
        <p:pic>
          <p:nvPicPr>
            <p:cNvPr id="28" name="Picture 27" descr="Cloud_systems_2C.emf"/>
            <p:cNvPicPr preferRelativeResize="0">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9767" y="3463465"/>
              <a:ext cx="589797" cy="508000"/>
            </a:xfrm>
            <a:prstGeom prst="rect">
              <a:avLst/>
            </a:prstGeom>
            <a:grpFill/>
          </p:spPr>
        </p:pic>
      </p:grpSp>
      <p:grpSp>
        <p:nvGrpSpPr>
          <p:cNvPr id="29" name="Group 28"/>
          <p:cNvGrpSpPr/>
          <p:nvPr/>
        </p:nvGrpSpPr>
        <p:grpSpPr>
          <a:xfrm>
            <a:off x="5124933" y="4903168"/>
            <a:ext cx="334896" cy="336730"/>
            <a:chOff x="2545752" y="6094796"/>
            <a:chExt cx="579437" cy="582612"/>
          </a:xfrm>
        </p:grpSpPr>
        <p:sp>
          <p:nvSpPr>
            <p:cNvPr id="30" name="Oval 29"/>
            <p:cNvSpPr/>
            <p:nvPr/>
          </p:nvSpPr>
          <p:spPr bwMode="ltGray">
            <a:xfrm>
              <a:off x="2560772" y="6112196"/>
              <a:ext cx="547809" cy="547809"/>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863" eaLnBrk="0" fontAlgn="base" hangingPunct="0">
                <a:lnSpc>
                  <a:spcPct val="90000"/>
                </a:lnSpc>
                <a:spcBef>
                  <a:spcPct val="0"/>
                </a:spcBef>
                <a:spcAft>
                  <a:spcPct val="0"/>
                </a:spcAft>
              </a:pPr>
              <a:endParaRPr lang="en-US" sz="1666" b="1" dirty="0" err="1">
                <a:solidFill>
                  <a:prstClr val="white"/>
                </a:solidFill>
                <a:latin typeface="MetricHPE" panose="020B0503030202060203" pitchFamily="34" charset="0"/>
              </a:endParaRPr>
            </a:p>
          </p:txBody>
        </p:sp>
        <p:grpSp>
          <p:nvGrpSpPr>
            <p:cNvPr id="31" name="Group 4"/>
            <p:cNvGrpSpPr>
              <a:grpSpLocks noChangeAspect="1"/>
            </p:cNvGrpSpPr>
            <p:nvPr/>
          </p:nvGrpSpPr>
          <p:grpSpPr bwMode="auto">
            <a:xfrm>
              <a:off x="2545752" y="6094796"/>
              <a:ext cx="579437" cy="582612"/>
              <a:chOff x="3289" y="3895"/>
              <a:chExt cx="365" cy="367"/>
            </a:xfrm>
          </p:grpSpPr>
          <p:sp>
            <p:nvSpPr>
              <p:cNvPr id="33" name="Freeform 6"/>
              <p:cNvSpPr>
                <a:spLocks/>
              </p:cNvSpPr>
              <p:nvPr/>
            </p:nvSpPr>
            <p:spPr bwMode="auto">
              <a:xfrm>
                <a:off x="3471" y="3895"/>
                <a:ext cx="183" cy="367"/>
              </a:xfrm>
              <a:custGeom>
                <a:avLst/>
                <a:gdLst>
                  <a:gd name="T0" fmla="*/ 34 w 76"/>
                  <a:gd name="T1" fmla="*/ 8 h 152"/>
                  <a:gd name="T2" fmla="*/ 56 w 76"/>
                  <a:gd name="T3" fmla="*/ 8 h 152"/>
                  <a:gd name="T4" fmla="*/ 56 w 76"/>
                  <a:gd name="T5" fmla="*/ 0 h 152"/>
                  <a:gd name="T6" fmla="*/ 20 w 76"/>
                  <a:gd name="T7" fmla="*/ 0 h 152"/>
                  <a:gd name="T8" fmla="*/ 20 w 76"/>
                  <a:gd name="T9" fmla="*/ 36 h 152"/>
                  <a:gd name="T10" fmla="*/ 28 w 76"/>
                  <a:gd name="T11" fmla="*/ 36 h 152"/>
                  <a:gd name="T12" fmla="*/ 28 w 76"/>
                  <a:gd name="T13" fmla="*/ 14 h 152"/>
                  <a:gd name="T14" fmla="*/ 68 w 76"/>
                  <a:gd name="T15" fmla="*/ 76 h 152"/>
                  <a:gd name="T16" fmla="*/ 0 w 76"/>
                  <a:gd name="T17" fmla="*/ 144 h 152"/>
                  <a:gd name="T18" fmla="*/ 0 w 76"/>
                  <a:gd name="T19" fmla="*/ 152 h 152"/>
                  <a:gd name="T20" fmla="*/ 76 w 76"/>
                  <a:gd name="T21" fmla="*/ 76 h 152"/>
                  <a:gd name="T22" fmla="*/ 34 w 76"/>
                  <a:gd name="T23" fmla="*/ 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52">
                    <a:moveTo>
                      <a:pt x="34" y="8"/>
                    </a:moveTo>
                    <a:cubicBezTo>
                      <a:pt x="56" y="8"/>
                      <a:pt x="56" y="8"/>
                      <a:pt x="56" y="8"/>
                    </a:cubicBezTo>
                    <a:cubicBezTo>
                      <a:pt x="56" y="0"/>
                      <a:pt x="56" y="0"/>
                      <a:pt x="56" y="0"/>
                    </a:cubicBezTo>
                    <a:cubicBezTo>
                      <a:pt x="20" y="0"/>
                      <a:pt x="20" y="0"/>
                      <a:pt x="20" y="0"/>
                    </a:cubicBezTo>
                    <a:cubicBezTo>
                      <a:pt x="20" y="36"/>
                      <a:pt x="20" y="36"/>
                      <a:pt x="20" y="36"/>
                    </a:cubicBezTo>
                    <a:cubicBezTo>
                      <a:pt x="28" y="36"/>
                      <a:pt x="28" y="36"/>
                      <a:pt x="28" y="36"/>
                    </a:cubicBezTo>
                    <a:cubicBezTo>
                      <a:pt x="28" y="14"/>
                      <a:pt x="28" y="14"/>
                      <a:pt x="28" y="14"/>
                    </a:cubicBezTo>
                    <a:cubicBezTo>
                      <a:pt x="52" y="25"/>
                      <a:pt x="68" y="49"/>
                      <a:pt x="68" y="76"/>
                    </a:cubicBezTo>
                    <a:cubicBezTo>
                      <a:pt x="68" y="113"/>
                      <a:pt x="37" y="144"/>
                      <a:pt x="0" y="144"/>
                    </a:cubicBezTo>
                    <a:cubicBezTo>
                      <a:pt x="0" y="152"/>
                      <a:pt x="0" y="152"/>
                      <a:pt x="0" y="152"/>
                    </a:cubicBezTo>
                    <a:cubicBezTo>
                      <a:pt x="42" y="152"/>
                      <a:pt x="76" y="118"/>
                      <a:pt x="76" y="76"/>
                    </a:cubicBezTo>
                    <a:cubicBezTo>
                      <a:pt x="76" y="47"/>
                      <a:pt x="59" y="21"/>
                      <a:pt x="34" y="8"/>
                    </a:cubicBezTo>
                    <a:close/>
                  </a:path>
                </a:pathLst>
              </a:custGeom>
              <a:solidFill>
                <a:schemeClr val="accent2"/>
              </a:solidFill>
              <a:ln w="9525">
                <a:solidFill>
                  <a:srgbClr val="425563"/>
                </a:solidFill>
                <a:round/>
                <a:headEnd/>
                <a:tailEnd/>
              </a:ln>
              <a:extLst/>
            </p:spPr>
            <p:txBody>
              <a:bodyPr vert="horz" wrap="square" lIns="76190" tIns="38095" rIns="76190" bIns="38095" numCol="1" anchor="t" anchorCtr="0" compatLnSpc="1">
                <a:prstTxWarp prst="textNoShape">
                  <a:avLst/>
                </a:prstTxWarp>
              </a:bodyPr>
              <a:lstStyle/>
              <a:p>
                <a:pPr defTabSz="761863" eaLnBrk="0" fontAlgn="base" hangingPunct="0">
                  <a:spcBef>
                    <a:spcPct val="0"/>
                  </a:spcBef>
                  <a:spcAft>
                    <a:spcPct val="0"/>
                  </a:spcAft>
                </a:pPr>
                <a:endParaRPr lang="en-US" sz="1666" b="1">
                  <a:solidFill>
                    <a:prstClr val="black"/>
                  </a:solidFill>
                  <a:latin typeface="MetricHPE" panose="020B0503030202060203" pitchFamily="34" charset="0"/>
                  <a:ea typeface="ＭＳ Ｐゴシック" panose="020B0600070205080204" pitchFamily="34" charset="-128"/>
                </a:endParaRPr>
              </a:p>
            </p:txBody>
          </p:sp>
          <p:sp>
            <p:nvSpPr>
              <p:cNvPr id="34" name="Freeform 7"/>
              <p:cNvSpPr>
                <a:spLocks/>
              </p:cNvSpPr>
              <p:nvPr/>
            </p:nvSpPr>
            <p:spPr bwMode="auto">
              <a:xfrm>
                <a:off x="3289" y="3895"/>
                <a:ext cx="182" cy="367"/>
              </a:xfrm>
              <a:custGeom>
                <a:avLst/>
                <a:gdLst>
                  <a:gd name="T0" fmla="*/ 48 w 76"/>
                  <a:gd name="T1" fmla="*/ 138 h 152"/>
                  <a:gd name="T2" fmla="*/ 8 w 76"/>
                  <a:gd name="T3" fmla="*/ 76 h 152"/>
                  <a:gd name="T4" fmla="*/ 76 w 76"/>
                  <a:gd name="T5" fmla="*/ 8 h 152"/>
                  <a:gd name="T6" fmla="*/ 76 w 76"/>
                  <a:gd name="T7" fmla="*/ 0 h 152"/>
                  <a:gd name="T8" fmla="*/ 0 w 76"/>
                  <a:gd name="T9" fmla="*/ 76 h 152"/>
                  <a:gd name="T10" fmla="*/ 42 w 76"/>
                  <a:gd name="T11" fmla="*/ 144 h 152"/>
                  <a:gd name="T12" fmla="*/ 20 w 76"/>
                  <a:gd name="T13" fmla="*/ 144 h 152"/>
                  <a:gd name="T14" fmla="*/ 20 w 76"/>
                  <a:gd name="T15" fmla="*/ 152 h 152"/>
                  <a:gd name="T16" fmla="*/ 56 w 76"/>
                  <a:gd name="T17" fmla="*/ 152 h 152"/>
                  <a:gd name="T18" fmla="*/ 56 w 76"/>
                  <a:gd name="T19" fmla="*/ 116 h 152"/>
                  <a:gd name="T20" fmla="*/ 48 w 76"/>
                  <a:gd name="T21" fmla="*/ 116 h 152"/>
                  <a:gd name="T22" fmla="*/ 48 w 76"/>
                  <a:gd name="T23" fmla="*/ 13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52">
                    <a:moveTo>
                      <a:pt x="48" y="138"/>
                    </a:moveTo>
                    <a:cubicBezTo>
                      <a:pt x="24" y="127"/>
                      <a:pt x="8" y="103"/>
                      <a:pt x="8" y="76"/>
                    </a:cubicBezTo>
                    <a:cubicBezTo>
                      <a:pt x="8" y="39"/>
                      <a:pt x="39" y="8"/>
                      <a:pt x="76" y="8"/>
                    </a:cubicBezTo>
                    <a:cubicBezTo>
                      <a:pt x="76" y="0"/>
                      <a:pt x="76" y="0"/>
                      <a:pt x="76" y="0"/>
                    </a:cubicBezTo>
                    <a:cubicBezTo>
                      <a:pt x="34" y="0"/>
                      <a:pt x="0" y="34"/>
                      <a:pt x="0" y="76"/>
                    </a:cubicBezTo>
                    <a:cubicBezTo>
                      <a:pt x="0" y="105"/>
                      <a:pt x="17" y="131"/>
                      <a:pt x="42" y="144"/>
                    </a:cubicBezTo>
                    <a:cubicBezTo>
                      <a:pt x="20" y="144"/>
                      <a:pt x="20" y="144"/>
                      <a:pt x="20" y="144"/>
                    </a:cubicBezTo>
                    <a:cubicBezTo>
                      <a:pt x="20" y="152"/>
                      <a:pt x="20" y="152"/>
                      <a:pt x="20" y="152"/>
                    </a:cubicBezTo>
                    <a:cubicBezTo>
                      <a:pt x="56" y="152"/>
                      <a:pt x="56" y="152"/>
                      <a:pt x="56" y="152"/>
                    </a:cubicBezTo>
                    <a:cubicBezTo>
                      <a:pt x="56" y="116"/>
                      <a:pt x="56" y="116"/>
                      <a:pt x="56" y="116"/>
                    </a:cubicBezTo>
                    <a:cubicBezTo>
                      <a:pt x="48" y="116"/>
                      <a:pt x="48" y="116"/>
                      <a:pt x="48" y="116"/>
                    </a:cubicBezTo>
                    <a:lnTo>
                      <a:pt x="48" y="138"/>
                    </a:lnTo>
                    <a:close/>
                  </a:path>
                </a:pathLst>
              </a:custGeom>
              <a:solidFill>
                <a:schemeClr val="accent3"/>
              </a:solidFill>
              <a:ln w="9525">
                <a:solidFill>
                  <a:schemeClr val="accent3"/>
                </a:solidFill>
                <a:round/>
                <a:headEnd/>
                <a:tailEnd/>
              </a:ln>
              <a:extLst/>
            </p:spPr>
            <p:txBody>
              <a:bodyPr vert="horz" wrap="square" lIns="76190" tIns="38095" rIns="76190" bIns="38095" numCol="1" anchor="t" anchorCtr="0" compatLnSpc="1">
                <a:prstTxWarp prst="textNoShape">
                  <a:avLst/>
                </a:prstTxWarp>
              </a:bodyPr>
              <a:lstStyle/>
              <a:p>
                <a:pPr defTabSz="761863" eaLnBrk="0" fontAlgn="base" hangingPunct="0">
                  <a:spcBef>
                    <a:spcPct val="0"/>
                  </a:spcBef>
                  <a:spcAft>
                    <a:spcPct val="0"/>
                  </a:spcAft>
                </a:pPr>
                <a:endParaRPr lang="en-US" sz="1666" b="1">
                  <a:solidFill>
                    <a:prstClr val="black"/>
                  </a:solidFill>
                  <a:latin typeface="MetricHPE" panose="020B0503030202060203" pitchFamily="34" charset="0"/>
                  <a:ea typeface="ＭＳ Ｐゴシック" panose="020B0600070205080204" pitchFamily="34" charset="-128"/>
                </a:endParaRPr>
              </a:p>
            </p:txBody>
          </p:sp>
        </p:grpSp>
        <p:sp>
          <p:nvSpPr>
            <p:cNvPr id="32" name="TextBox 31"/>
            <p:cNvSpPr txBox="1"/>
            <p:nvPr/>
          </p:nvSpPr>
          <p:spPr>
            <a:xfrm>
              <a:off x="2673415" y="6288257"/>
              <a:ext cx="324502" cy="239632"/>
            </a:xfrm>
            <a:prstGeom prst="rect">
              <a:avLst/>
            </a:prstGeom>
            <a:noFill/>
          </p:spPr>
          <p:txBody>
            <a:bodyPr wrap="none" lIns="0" tIns="0" rIns="0" bIns="0" rtlCol="0" anchor="ctr">
              <a:spAutoFit/>
            </a:bodyPr>
            <a:lstStyle/>
            <a:p>
              <a:pPr algn="ctr" defTabSz="761863" eaLnBrk="0" fontAlgn="base" hangingPunct="0">
                <a:lnSpc>
                  <a:spcPct val="90000"/>
                </a:lnSpc>
                <a:spcBef>
                  <a:spcPct val="0"/>
                </a:spcBef>
                <a:spcAft>
                  <a:spcPct val="0"/>
                </a:spcAft>
              </a:pPr>
              <a:r>
                <a:rPr lang="en-US" sz="1000" b="1" dirty="0">
                  <a:solidFill>
                    <a:prstClr val="black"/>
                  </a:solidFill>
                  <a:latin typeface="MetricHPE" panose="020B0503030202060203" pitchFamily="34" charset="0"/>
                  <a:ea typeface="ＭＳ Ｐゴシック" panose="020B0600070205080204" pitchFamily="34" charset="-128"/>
                </a:rPr>
                <a:t>API</a:t>
              </a:r>
            </a:p>
          </p:txBody>
        </p:sp>
      </p:grpSp>
      <p:grpSp>
        <p:nvGrpSpPr>
          <p:cNvPr id="35" name="Group 34"/>
          <p:cNvGrpSpPr/>
          <p:nvPr/>
        </p:nvGrpSpPr>
        <p:grpSpPr>
          <a:xfrm>
            <a:off x="9310810" y="4903168"/>
            <a:ext cx="334896" cy="336730"/>
            <a:chOff x="2545752" y="6094796"/>
            <a:chExt cx="579437" cy="582612"/>
          </a:xfrm>
        </p:grpSpPr>
        <p:sp>
          <p:nvSpPr>
            <p:cNvPr id="36" name="Oval 35"/>
            <p:cNvSpPr/>
            <p:nvPr/>
          </p:nvSpPr>
          <p:spPr bwMode="ltGray">
            <a:xfrm>
              <a:off x="2560772" y="6112196"/>
              <a:ext cx="547809" cy="547809"/>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863" eaLnBrk="0" fontAlgn="base" hangingPunct="0">
                <a:lnSpc>
                  <a:spcPct val="90000"/>
                </a:lnSpc>
                <a:spcBef>
                  <a:spcPct val="0"/>
                </a:spcBef>
                <a:spcAft>
                  <a:spcPct val="0"/>
                </a:spcAft>
              </a:pPr>
              <a:endParaRPr lang="en-US" sz="1666" b="1" dirty="0" err="1">
                <a:solidFill>
                  <a:prstClr val="white"/>
                </a:solidFill>
                <a:latin typeface="MetricHPE" panose="020B0503030202060203" pitchFamily="34" charset="0"/>
              </a:endParaRPr>
            </a:p>
          </p:txBody>
        </p:sp>
        <p:grpSp>
          <p:nvGrpSpPr>
            <p:cNvPr id="37" name="Group 4"/>
            <p:cNvGrpSpPr>
              <a:grpSpLocks noChangeAspect="1"/>
            </p:cNvGrpSpPr>
            <p:nvPr/>
          </p:nvGrpSpPr>
          <p:grpSpPr bwMode="auto">
            <a:xfrm>
              <a:off x="2545752" y="6094796"/>
              <a:ext cx="579437" cy="582612"/>
              <a:chOff x="3289" y="3895"/>
              <a:chExt cx="365" cy="367"/>
            </a:xfrm>
          </p:grpSpPr>
          <p:sp>
            <p:nvSpPr>
              <p:cNvPr id="39" name="Freeform 6"/>
              <p:cNvSpPr>
                <a:spLocks/>
              </p:cNvSpPr>
              <p:nvPr/>
            </p:nvSpPr>
            <p:spPr bwMode="auto">
              <a:xfrm>
                <a:off x="3471" y="3895"/>
                <a:ext cx="183" cy="367"/>
              </a:xfrm>
              <a:custGeom>
                <a:avLst/>
                <a:gdLst>
                  <a:gd name="T0" fmla="*/ 34 w 76"/>
                  <a:gd name="T1" fmla="*/ 8 h 152"/>
                  <a:gd name="T2" fmla="*/ 56 w 76"/>
                  <a:gd name="T3" fmla="*/ 8 h 152"/>
                  <a:gd name="T4" fmla="*/ 56 w 76"/>
                  <a:gd name="T5" fmla="*/ 0 h 152"/>
                  <a:gd name="T6" fmla="*/ 20 w 76"/>
                  <a:gd name="T7" fmla="*/ 0 h 152"/>
                  <a:gd name="T8" fmla="*/ 20 w 76"/>
                  <a:gd name="T9" fmla="*/ 36 h 152"/>
                  <a:gd name="T10" fmla="*/ 28 w 76"/>
                  <a:gd name="T11" fmla="*/ 36 h 152"/>
                  <a:gd name="T12" fmla="*/ 28 w 76"/>
                  <a:gd name="T13" fmla="*/ 14 h 152"/>
                  <a:gd name="T14" fmla="*/ 68 w 76"/>
                  <a:gd name="T15" fmla="*/ 76 h 152"/>
                  <a:gd name="T16" fmla="*/ 0 w 76"/>
                  <a:gd name="T17" fmla="*/ 144 h 152"/>
                  <a:gd name="T18" fmla="*/ 0 w 76"/>
                  <a:gd name="T19" fmla="*/ 152 h 152"/>
                  <a:gd name="T20" fmla="*/ 76 w 76"/>
                  <a:gd name="T21" fmla="*/ 76 h 152"/>
                  <a:gd name="T22" fmla="*/ 34 w 76"/>
                  <a:gd name="T23" fmla="*/ 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52">
                    <a:moveTo>
                      <a:pt x="34" y="8"/>
                    </a:moveTo>
                    <a:cubicBezTo>
                      <a:pt x="56" y="8"/>
                      <a:pt x="56" y="8"/>
                      <a:pt x="56" y="8"/>
                    </a:cubicBezTo>
                    <a:cubicBezTo>
                      <a:pt x="56" y="0"/>
                      <a:pt x="56" y="0"/>
                      <a:pt x="56" y="0"/>
                    </a:cubicBezTo>
                    <a:cubicBezTo>
                      <a:pt x="20" y="0"/>
                      <a:pt x="20" y="0"/>
                      <a:pt x="20" y="0"/>
                    </a:cubicBezTo>
                    <a:cubicBezTo>
                      <a:pt x="20" y="36"/>
                      <a:pt x="20" y="36"/>
                      <a:pt x="20" y="36"/>
                    </a:cubicBezTo>
                    <a:cubicBezTo>
                      <a:pt x="28" y="36"/>
                      <a:pt x="28" y="36"/>
                      <a:pt x="28" y="36"/>
                    </a:cubicBezTo>
                    <a:cubicBezTo>
                      <a:pt x="28" y="14"/>
                      <a:pt x="28" y="14"/>
                      <a:pt x="28" y="14"/>
                    </a:cubicBezTo>
                    <a:cubicBezTo>
                      <a:pt x="52" y="25"/>
                      <a:pt x="68" y="49"/>
                      <a:pt x="68" y="76"/>
                    </a:cubicBezTo>
                    <a:cubicBezTo>
                      <a:pt x="68" y="113"/>
                      <a:pt x="37" y="144"/>
                      <a:pt x="0" y="144"/>
                    </a:cubicBezTo>
                    <a:cubicBezTo>
                      <a:pt x="0" y="152"/>
                      <a:pt x="0" y="152"/>
                      <a:pt x="0" y="152"/>
                    </a:cubicBezTo>
                    <a:cubicBezTo>
                      <a:pt x="42" y="152"/>
                      <a:pt x="76" y="118"/>
                      <a:pt x="76" y="76"/>
                    </a:cubicBezTo>
                    <a:cubicBezTo>
                      <a:pt x="76" y="47"/>
                      <a:pt x="59" y="21"/>
                      <a:pt x="34" y="8"/>
                    </a:cubicBezTo>
                    <a:close/>
                  </a:path>
                </a:pathLst>
              </a:custGeom>
              <a:solidFill>
                <a:schemeClr val="accent2"/>
              </a:solidFill>
              <a:ln w="9525">
                <a:solidFill>
                  <a:srgbClr val="425563"/>
                </a:solidFill>
                <a:round/>
                <a:headEnd/>
                <a:tailEnd/>
              </a:ln>
              <a:extLst/>
            </p:spPr>
            <p:txBody>
              <a:bodyPr vert="horz" wrap="square" lIns="76190" tIns="38095" rIns="76190" bIns="38095" numCol="1" anchor="t" anchorCtr="0" compatLnSpc="1">
                <a:prstTxWarp prst="textNoShape">
                  <a:avLst/>
                </a:prstTxWarp>
              </a:bodyPr>
              <a:lstStyle/>
              <a:p>
                <a:pPr defTabSz="761863" eaLnBrk="0" fontAlgn="base" hangingPunct="0">
                  <a:spcBef>
                    <a:spcPct val="0"/>
                  </a:spcBef>
                  <a:spcAft>
                    <a:spcPct val="0"/>
                  </a:spcAft>
                </a:pPr>
                <a:endParaRPr lang="en-US" sz="1666" b="1">
                  <a:solidFill>
                    <a:prstClr val="black"/>
                  </a:solidFill>
                  <a:latin typeface="MetricHPE" panose="020B0503030202060203" pitchFamily="34" charset="0"/>
                  <a:ea typeface="ＭＳ Ｐゴシック" panose="020B0600070205080204" pitchFamily="34" charset="-128"/>
                </a:endParaRPr>
              </a:p>
            </p:txBody>
          </p:sp>
          <p:sp>
            <p:nvSpPr>
              <p:cNvPr id="40" name="Freeform 7"/>
              <p:cNvSpPr>
                <a:spLocks/>
              </p:cNvSpPr>
              <p:nvPr/>
            </p:nvSpPr>
            <p:spPr bwMode="auto">
              <a:xfrm>
                <a:off x="3289" y="3895"/>
                <a:ext cx="182" cy="367"/>
              </a:xfrm>
              <a:custGeom>
                <a:avLst/>
                <a:gdLst>
                  <a:gd name="T0" fmla="*/ 48 w 76"/>
                  <a:gd name="T1" fmla="*/ 138 h 152"/>
                  <a:gd name="T2" fmla="*/ 8 w 76"/>
                  <a:gd name="T3" fmla="*/ 76 h 152"/>
                  <a:gd name="T4" fmla="*/ 76 w 76"/>
                  <a:gd name="T5" fmla="*/ 8 h 152"/>
                  <a:gd name="T6" fmla="*/ 76 w 76"/>
                  <a:gd name="T7" fmla="*/ 0 h 152"/>
                  <a:gd name="T8" fmla="*/ 0 w 76"/>
                  <a:gd name="T9" fmla="*/ 76 h 152"/>
                  <a:gd name="T10" fmla="*/ 42 w 76"/>
                  <a:gd name="T11" fmla="*/ 144 h 152"/>
                  <a:gd name="T12" fmla="*/ 20 w 76"/>
                  <a:gd name="T13" fmla="*/ 144 h 152"/>
                  <a:gd name="T14" fmla="*/ 20 w 76"/>
                  <a:gd name="T15" fmla="*/ 152 h 152"/>
                  <a:gd name="T16" fmla="*/ 56 w 76"/>
                  <a:gd name="T17" fmla="*/ 152 h 152"/>
                  <a:gd name="T18" fmla="*/ 56 w 76"/>
                  <a:gd name="T19" fmla="*/ 116 h 152"/>
                  <a:gd name="T20" fmla="*/ 48 w 76"/>
                  <a:gd name="T21" fmla="*/ 116 h 152"/>
                  <a:gd name="T22" fmla="*/ 48 w 76"/>
                  <a:gd name="T23" fmla="*/ 13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52">
                    <a:moveTo>
                      <a:pt x="48" y="138"/>
                    </a:moveTo>
                    <a:cubicBezTo>
                      <a:pt x="24" y="127"/>
                      <a:pt x="8" y="103"/>
                      <a:pt x="8" y="76"/>
                    </a:cubicBezTo>
                    <a:cubicBezTo>
                      <a:pt x="8" y="39"/>
                      <a:pt x="39" y="8"/>
                      <a:pt x="76" y="8"/>
                    </a:cubicBezTo>
                    <a:cubicBezTo>
                      <a:pt x="76" y="0"/>
                      <a:pt x="76" y="0"/>
                      <a:pt x="76" y="0"/>
                    </a:cubicBezTo>
                    <a:cubicBezTo>
                      <a:pt x="34" y="0"/>
                      <a:pt x="0" y="34"/>
                      <a:pt x="0" y="76"/>
                    </a:cubicBezTo>
                    <a:cubicBezTo>
                      <a:pt x="0" y="105"/>
                      <a:pt x="17" y="131"/>
                      <a:pt x="42" y="144"/>
                    </a:cubicBezTo>
                    <a:cubicBezTo>
                      <a:pt x="20" y="144"/>
                      <a:pt x="20" y="144"/>
                      <a:pt x="20" y="144"/>
                    </a:cubicBezTo>
                    <a:cubicBezTo>
                      <a:pt x="20" y="152"/>
                      <a:pt x="20" y="152"/>
                      <a:pt x="20" y="152"/>
                    </a:cubicBezTo>
                    <a:cubicBezTo>
                      <a:pt x="56" y="152"/>
                      <a:pt x="56" y="152"/>
                      <a:pt x="56" y="152"/>
                    </a:cubicBezTo>
                    <a:cubicBezTo>
                      <a:pt x="56" y="116"/>
                      <a:pt x="56" y="116"/>
                      <a:pt x="56" y="116"/>
                    </a:cubicBezTo>
                    <a:cubicBezTo>
                      <a:pt x="48" y="116"/>
                      <a:pt x="48" y="116"/>
                      <a:pt x="48" y="116"/>
                    </a:cubicBezTo>
                    <a:lnTo>
                      <a:pt x="48" y="138"/>
                    </a:lnTo>
                    <a:close/>
                  </a:path>
                </a:pathLst>
              </a:custGeom>
              <a:solidFill>
                <a:schemeClr val="accent3"/>
              </a:solidFill>
              <a:ln w="9525">
                <a:solidFill>
                  <a:schemeClr val="accent3"/>
                </a:solidFill>
                <a:round/>
                <a:headEnd/>
                <a:tailEnd/>
              </a:ln>
              <a:extLst/>
            </p:spPr>
            <p:txBody>
              <a:bodyPr vert="horz" wrap="square" lIns="76190" tIns="38095" rIns="76190" bIns="38095" numCol="1" anchor="t" anchorCtr="0" compatLnSpc="1">
                <a:prstTxWarp prst="textNoShape">
                  <a:avLst/>
                </a:prstTxWarp>
              </a:bodyPr>
              <a:lstStyle/>
              <a:p>
                <a:pPr defTabSz="761863" eaLnBrk="0" fontAlgn="base" hangingPunct="0">
                  <a:spcBef>
                    <a:spcPct val="0"/>
                  </a:spcBef>
                  <a:spcAft>
                    <a:spcPct val="0"/>
                  </a:spcAft>
                </a:pPr>
                <a:endParaRPr lang="en-US" sz="1666" b="1">
                  <a:solidFill>
                    <a:prstClr val="black"/>
                  </a:solidFill>
                  <a:latin typeface="MetricHPE" panose="020B0503030202060203" pitchFamily="34" charset="0"/>
                  <a:ea typeface="ＭＳ Ｐゴシック" panose="020B0600070205080204" pitchFamily="34" charset="-128"/>
                </a:endParaRPr>
              </a:p>
            </p:txBody>
          </p:sp>
        </p:grpSp>
        <p:sp>
          <p:nvSpPr>
            <p:cNvPr id="38" name="TextBox 37"/>
            <p:cNvSpPr txBox="1"/>
            <p:nvPr/>
          </p:nvSpPr>
          <p:spPr>
            <a:xfrm>
              <a:off x="2673415" y="6288257"/>
              <a:ext cx="324502" cy="239632"/>
            </a:xfrm>
            <a:prstGeom prst="rect">
              <a:avLst/>
            </a:prstGeom>
            <a:noFill/>
          </p:spPr>
          <p:txBody>
            <a:bodyPr wrap="none" lIns="0" tIns="0" rIns="0" bIns="0" rtlCol="0" anchor="ctr">
              <a:spAutoFit/>
            </a:bodyPr>
            <a:lstStyle/>
            <a:p>
              <a:pPr algn="ctr" defTabSz="761863" eaLnBrk="0" fontAlgn="base" hangingPunct="0">
                <a:lnSpc>
                  <a:spcPct val="90000"/>
                </a:lnSpc>
                <a:spcBef>
                  <a:spcPct val="0"/>
                </a:spcBef>
                <a:spcAft>
                  <a:spcPct val="0"/>
                </a:spcAft>
              </a:pPr>
              <a:r>
                <a:rPr lang="en-US" sz="1000" b="1" dirty="0">
                  <a:solidFill>
                    <a:prstClr val="black"/>
                  </a:solidFill>
                  <a:latin typeface="MetricHPE" panose="020B0503030202060203" pitchFamily="34" charset="0"/>
                  <a:ea typeface="ＭＳ Ｐゴシック" panose="020B0600070205080204" pitchFamily="34" charset="-128"/>
                </a:rPr>
                <a:t>API</a:t>
              </a:r>
            </a:p>
          </p:txBody>
        </p:sp>
      </p:grpSp>
      <p:grpSp>
        <p:nvGrpSpPr>
          <p:cNvPr id="41" name="Group 40"/>
          <p:cNvGrpSpPr/>
          <p:nvPr/>
        </p:nvGrpSpPr>
        <p:grpSpPr>
          <a:xfrm>
            <a:off x="5124933" y="3718222"/>
            <a:ext cx="334896" cy="336730"/>
            <a:chOff x="2545752" y="6094796"/>
            <a:chExt cx="579437" cy="582612"/>
          </a:xfrm>
        </p:grpSpPr>
        <p:sp>
          <p:nvSpPr>
            <p:cNvPr id="42" name="Oval 41"/>
            <p:cNvSpPr/>
            <p:nvPr/>
          </p:nvSpPr>
          <p:spPr bwMode="ltGray">
            <a:xfrm>
              <a:off x="2560772" y="6112196"/>
              <a:ext cx="547809" cy="547809"/>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863" eaLnBrk="0" fontAlgn="base" hangingPunct="0">
                <a:lnSpc>
                  <a:spcPct val="90000"/>
                </a:lnSpc>
                <a:spcBef>
                  <a:spcPct val="0"/>
                </a:spcBef>
                <a:spcAft>
                  <a:spcPct val="0"/>
                </a:spcAft>
              </a:pPr>
              <a:endParaRPr lang="en-US" sz="1666" b="1" dirty="0" err="1">
                <a:solidFill>
                  <a:prstClr val="white"/>
                </a:solidFill>
                <a:latin typeface="MetricHPE" panose="020B0503030202060203" pitchFamily="34" charset="0"/>
              </a:endParaRPr>
            </a:p>
          </p:txBody>
        </p:sp>
        <p:grpSp>
          <p:nvGrpSpPr>
            <p:cNvPr id="43" name="Group 4"/>
            <p:cNvGrpSpPr>
              <a:grpSpLocks noChangeAspect="1"/>
            </p:cNvGrpSpPr>
            <p:nvPr/>
          </p:nvGrpSpPr>
          <p:grpSpPr bwMode="auto">
            <a:xfrm>
              <a:off x="2545752" y="6094796"/>
              <a:ext cx="579437" cy="582612"/>
              <a:chOff x="3289" y="3895"/>
              <a:chExt cx="365" cy="367"/>
            </a:xfrm>
          </p:grpSpPr>
          <p:sp>
            <p:nvSpPr>
              <p:cNvPr id="45" name="Freeform 6"/>
              <p:cNvSpPr>
                <a:spLocks/>
              </p:cNvSpPr>
              <p:nvPr/>
            </p:nvSpPr>
            <p:spPr bwMode="auto">
              <a:xfrm>
                <a:off x="3471" y="3895"/>
                <a:ext cx="183" cy="367"/>
              </a:xfrm>
              <a:custGeom>
                <a:avLst/>
                <a:gdLst>
                  <a:gd name="T0" fmla="*/ 34 w 76"/>
                  <a:gd name="T1" fmla="*/ 8 h 152"/>
                  <a:gd name="T2" fmla="*/ 56 w 76"/>
                  <a:gd name="T3" fmla="*/ 8 h 152"/>
                  <a:gd name="T4" fmla="*/ 56 w 76"/>
                  <a:gd name="T5" fmla="*/ 0 h 152"/>
                  <a:gd name="T6" fmla="*/ 20 w 76"/>
                  <a:gd name="T7" fmla="*/ 0 h 152"/>
                  <a:gd name="T8" fmla="*/ 20 w 76"/>
                  <a:gd name="T9" fmla="*/ 36 h 152"/>
                  <a:gd name="T10" fmla="*/ 28 w 76"/>
                  <a:gd name="T11" fmla="*/ 36 h 152"/>
                  <a:gd name="T12" fmla="*/ 28 w 76"/>
                  <a:gd name="T13" fmla="*/ 14 h 152"/>
                  <a:gd name="T14" fmla="*/ 68 w 76"/>
                  <a:gd name="T15" fmla="*/ 76 h 152"/>
                  <a:gd name="T16" fmla="*/ 0 w 76"/>
                  <a:gd name="T17" fmla="*/ 144 h 152"/>
                  <a:gd name="T18" fmla="*/ 0 w 76"/>
                  <a:gd name="T19" fmla="*/ 152 h 152"/>
                  <a:gd name="T20" fmla="*/ 76 w 76"/>
                  <a:gd name="T21" fmla="*/ 76 h 152"/>
                  <a:gd name="T22" fmla="*/ 34 w 76"/>
                  <a:gd name="T23" fmla="*/ 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52">
                    <a:moveTo>
                      <a:pt x="34" y="8"/>
                    </a:moveTo>
                    <a:cubicBezTo>
                      <a:pt x="56" y="8"/>
                      <a:pt x="56" y="8"/>
                      <a:pt x="56" y="8"/>
                    </a:cubicBezTo>
                    <a:cubicBezTo>
                      <a:pt x="56" y="0"/>
                      <a:pt x="56" y="0"/>
                      <a:pt x="56" y="0"/>
                    </a:cubicBezTo>
                    <a:cubicBezTo>
                      <a:pt x="20" y="0"/>
                      <a:pt x="20" y="0"/>
                      <a:pt x="20" y="0"/>
                    </a:cubicBezTo>
                    <a:cubicBezTo>
                      <a:pt x="20" y="36"/>
                      <a:pt x="20" y="36"/>
                      <a:pt x="20" y="36"/>
                    </a:cubicBezTo>
                    <a:cubicBezTo>
                      <a:pt x="28" y="36"/>
                      <a:pt x="28" y="36"/>
                      <a:pt x="28" y="36"/>
                    </a:cubicBezTo>
                    <a:cubicBezTo>
                      <a:pt x="28" y="14"/>
                      <a:pt x="28" y="14"/>
                      <a:pt x="28" y="14"/>
                    </a:cubicBezTo>
                    <a:cubicBezTo>
                      <a:pt x="52" y="25"/>
                      <a:pt x="68" y="49"/>
                      <a:pt x="68" y="76"/>
                    </a:cubicBezTo>
                    <a:cubicBezTo>
                      <a:pt x="68" y="113"/>
                      <a:pt x="37" y="144"/>
                      <a:pt x="0" y="144"/>
                    </a:cubicBezTo>
                    <a:cubicBezTo>
                      <a:pt x="0" y="152"/>
                      <a:pt x="0" y="152"/>
                      <a:pt x="0" y="152"/>
                    </a:cubicBezTo>
                    <a:cubicBezTo>
                      <a:pt x="42" y="152"/>
                      <a:pt x="76" y="118"/>
                      <a:pt x="76" y="76"/>
                    </a:cubicBezTo>
                    <a:cubicBezTo>
                      <a:pt x="76" y="47"/>
                      <a:pt x="59" y="21"/>
                      <a:pt x="34" y="8"/>
                    </a:cubicBezTo>
                    <a:close/>
                  </a:path>
                </a:pathLst>
              </a:custGeom>
              <a:solidFill>
                <a:schemeClr val="accent3"/>
              </a:solidFill>
              <a:ln w="9525">
                <a:solidFill>
                  <a:schemeClr val="accent3"/>
                </a:solidFill>
                <a:round/>
                <a:headEnd/>
                <a:tailEnd/>
              </a:ln>
              <a:extLst/>
            </p:spPr>
            <p:txBody>
              <a:bodyPr vert="horz" wrap="square" lIns="76190" tIns="38095" rIns="76190" bIns="38095" numCol="1" anchor="t" anchorCtr="0" compatLnSpc="1">
                <a:prstTxWarp prst="textNoShape">
                  <a:avLst/>
                </a:prstTxWarp>
              </a:bodyPr>
              <a:lstStyle/>
              <a:p>
                <a:pPr defTabSz="761863" eaLnBrk="0" fontAlgn="base" hangingPunct="0">
                  <a:spcBef>
                    <a:spcPct val="0"/>
                  </a:spcBef>
                  <a:spcAft>
                    <a:spcPct val="0"/>
                  </a:spcAft>
                </a:pPr>
                <a:endParaRPr lang="en-US" sz="1666" b="1">
                  <a:solidFill>
                    <a:prstClr val="black"/>
                  </a:solidFill>
                  <a:latin typeface="MetricHPE" panose="020B0503030202060203" pitchFamily="34" charset="0"/>
                  <a:ea typeface="ＭＳ Ｐゴシック" panose="020B0600070205080204" pitchFamily="34" charset="-128"/>
                </a:endParaRPr>
              </a:p>
            </p:txBody>
          </p:sp>
          <p:sp>
            <p:nvSpPr>
              <p:cNvPr id="46" name="Freeform 7"/>
              <p:cNvSpPr>
                <a:spLocks/>
              </p:cNvSpPr>
              <p:nvPr/>
            </p:nvSpPr>
            <p:spPr bwMode="auto">
              <a:xfrm>
                <a:off x="3289" y="3895"/>
                <a:ext cx="182" cy="367"/>
              </a:xfrm>
              <a:custGeom>
                <a:avLst/>
                <a:gdLst>
                  <a:gd name="T0" fmla="*/ 48 w 76"/>
                  <a:gd name="T1" fmla="*/ 138 h 152"/>
                  <a:gd name="T2" fmla="*/ 8 w 76"/>
                  <a:gd name="T3" fmla="*/ 76 h 152"/>
                  <a:gd name="T4" fmla="*/ 76 w 76"/>
                  <a:gd name="T5" fmla="*/ 8 h 152"/>
                  <a:gd name="T6" fmla="*/ 76 w 76"/>
                  <a:gd name="T7" fmla="*/ 0 h 152"/>
                  <a:gd name="T8" fmla="*/ 0 w 76"/>
                  <a:gd name="T9" fmla="*/ 76 h 152"/>
                  <a:gd name="T10" fmla="*/ 42 w 76"/>
                  <a:gd name="T11" fmla="*/ 144 h 152"/>
                  <a:gd name="T12" fmla="*/ 20 w 76"/>
                  <a:gd name="T13" fmla="*/ 144 h 152"/>
                  <a:gd name="T14" fmla="*/ 20 w 76"/>
                  <a:gd name="T15" fmla="*/ 152 h 152"/>
                  <a:gd name="T16" fmla="*/ 56 w 76"/>
                  <a:gd name="T17" fmla="*/ 152 h 152"/>
                  <a:gd name="T18" fmla="*/ 56 w 76"/>
                  <a:gd name="T19" fmla="*/ 116 h 152"/>
                  <a:gd name="T20" fmla="*/ 48 w 76"/>
                  <a:gd name="T21" fmla="*/ 116 h 152"/>
                  <a:gd name="T22" fmla="*/ 48 w 76"/>
                  <a:gd name="T23" fmla="*/ 13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52">
                    <a:moveTo>
                      <a:pt x="48" y="138"/>
                    </a:moveTo>
                    <a:cubicBezTo>
                      <a:pt x="24" y="127"/>
                      <a:pt x="8" y="103"/>
                      <a:pt x="8" y="76"/>
                    </a:cubicBezTo>
                    <a:cubicBezTo>
                      <a:pt x="8" y="39"/>
                      <a:pt x="39" y="8"/>
                      <a:pt x="76" y="8"/>
                    </a:cubicBezTo>
                    <a:cubicBezTo>
                      <a:pt x="76" y="0"/>
                      <a:pt x="76" y="0"/>
                      <a:pt x="76" y="0"/>
                    </a:cubicBezTo>
                    <a:cubicBezTo>
                      <a:pt x="34" y="0"/>
                      <a:pt x="0" y="34"/>
                      <a:pt x="0" y="76"/>
                    </a:cubicBezTo>
                    <a:cubicBezTo>
                      <a:pt x="0" y="105"/>
                      <a:pt x="17" y="131"/>
                      <a:pt x="42" y="144"/>
                    </a:cubicBezTo>
                    <a:cubicBezTo>
                      <a:pt x="20" y="144"/>
                      <a:pt x="20" y="144"/>
                      <a:pt x="20" y="144"/>
                    </a:cubicBezTo>
                    <a:cubicBezTo>
                      <a:pt x="20" y="152"/>
                      <a:pt x="20" y="152"/>
                      <a:pt x="20" y="152"/>
                    </a:cubicBezTo>
                    <a:cubicBezTo>
                      <a:pt x="56" y="152"/>
                      <a:pt x="56" y="152"/>
                      <a:pt x="56" y="152"/>
                    </a:cubicBezTo>
                    <a:cubicBezTo>
                      <a:pt x="56" y="116"/>
                      <a:pt x="56" y="116"/>
                      <a:pt x="56" y="116"/>
                    </a:cubicBezTo>
                    <a:cubicBezTo>
                      <a:pt x="48" y="116"/>
                      <a:pt x="48" y="116"/>
                      <a:pt x="48" y="116"/>
                    </a:cubicBezTo>
                    <a:lnTo>
                      <a:pt x="48" y="138"/>
                    </a:lnTo>
                    <a:close/>
                  </a:path>
                </a:pathLst>
              </a:custGeom>
              <a:solidFill>
                <a:schemeClr val="accent1"/>
              </a:solidFill>
              <a:ln w="9525">
                <a:solidFill>
                  <a:schemeClr val="accent1"/>
                </a:solidFill>
                <a:round/>
                <a:headEnd/>
                <a:tailEnd/>
              </a:ln>
              <a:extLst/>
            </p:spPr>
            <p:txBody>
              <a:bodyPr vert="horz" wrap="square" lIns="76190" tIns="38095" rIns="76190" bIns="38095" numCol="1" anchor="t" anchorCtr="0" compatLnSpc="1">
                <a:prstTxWarp prst="textNoShape">
                  <a:avLst/>
                </a:prstTxWarp>
              </a:bodyPr>
              <a:lstStyle/>
              <a:p>
                <a:pPr defTabSz="761863" eaLnBrk="0" fontAlgn="base" hangingPunct="0">
                  <a:spcBef>
                    <a:spcPct val="0"/>
                  </a:spcBef>
                  <a:spcAft>
                    <a:spcPct val="0"/>
                  </a:spcAft>
                </a:pPr>
                <a:endParaRPr lang="en-US" sz="1666" b="1">
                  <a:solidFill>
                    <a:prstClr val="black"/>
                  </a:solidFill>
                  <a:latin typeface="MetricHPE" panose="020B0503030202060203" pitchFamily="34" charset="0"/>
                  <a:ea typeface="ＭＳ Ｐゴシック" panose="020B0600070205080204" pitchFamily="34" charset="-128"/>
                </a:endParaRPr>
              </a:p>
            </p:txBody>
          </p:sp>
        </p:grpSp>
        <p:sp>
          <p:nvSpPr>
            <p:cNvPr id="44" name="TextBox 43"/>
            <p:cNvSpPr txBox="1"/>
            <p:nvPr/>
          </p:nvSpPr>
          <p:spPr>
            <a:xfrm>
              <a:off x="2673415" y="6288257"/>
              <a:ext cx="324502" cy="239632"/>
            </a:xfrm>
            <a:prstGeom prst="rect">
              <a:avLst/>
            </a:prstGeom>
            <a:noFill/>
          </p:spPr>
          <p:txBody>
            <a:bodyPr wrap="none" lIns="0" tIns="0" rIns="0" bIns="0" rtlCol="0" anchor="ctr">
              <a:spAutoFit/>
            </a:bodyPr>
            <a:lstStyle/>
            <a:p>
              <a:pPr algn="ctr" defTabSz="761863" eaLnBrk="0" fontAlgn="base" hangingPunct="0">
                <a:lnSpc>
                  <a:spcPct val="90000"/>
                </a:lnSpc>
                <a:spcBef>
                  <a:spcPct val="0"/>
                </a:spcBef>
                <a:spcAft>
                  <a:spcPct val="0"/>
                </a:spcAft>
              </a:pPr>
              <a:r>
                <a:rPr lang="en-US" sz="1000" b="1" dirty="0">
                  <a:solidFill>
                    <a:prstClr val="black"/>
                  </a:solidFill>
                  <a:latin typeface="MetricHPE" panose="020B0503030202060203" pitchFamily="34" charset="0"/>
                  <a:ea typeface="ＭＳ Ｐゴシック" panose="020B0600070205080204" pitchFamily="34" charset="-128"/>
                </a:rPr>
                <a:t>API</a:t>
              </a:r>
            </a:p>
          </p:txBody>
        </p:sp>
      </p:grpSp>
      <p:grpSp>
        <p:nvGrpSpPr>
          <p:cNvPr id="47" name="Group 46"/>
          <p:cNvGrpSpPr/>
          <p:nvPr/>
        </p:nvGrpSpPr>
        <p:grpSpPr>
          <a:xfrm>
            <a:off x="9310810" y="3718222"/>
            <a:ext cx="334896" cy="336730"/>
            <a:chOff x="2545752" y="6094796"/>
            <a:chExt cx="579437" cy="582612"/>
          </a:xfrm>
        </p:grpSpPr>
        <p:sp>
          <p:nvSpPr>
            <p:cNvPr id="48" name="Oval 47"/>
            <p:cNvSpPr/>
            <p:nvPr/>
          </p:nvSpPr>
          <p:spPr bwMode="ltGray">
            <a:xfrm>
              <a:off x="2560772" y="6112196"/>
              <a:ext cx="547809" cy="547809"/>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863" eaLnBrk="0" fontAlgn="base" hangingPunct="0">
                <a:lnSpc>
                  <a:spcPct val="90000"/>
                </a:lnSpc>
                <a:spcBef>
                  <a:spcPct val="0"/>
                </a:spcBef>
                <a:spcAft>
                  <a:spcPct val="0"/>
                </a:spcAft>
              </a:pPr>
              <a:endParaRPr lang="en-US" sz="1666" b="1" dirty="0" err="1">
                <a:solidFill>
                  <a:prstClr val="white"/>
                </a:solidFill>
                <a:latin typeface="MetricHPE" panose="020B0503030202060203" pitchFamily="34" charset="0"/>
              </a:endParaRPr>
            </a:p>
          </p:txBody>
        </p:sp>
        <p:grpSp>
          <p:nvGrpSpPr>
            <p:cNvPr id="49" name="Group 4"/>
            <p:cNvGrpSpPr>
              <a:grpSpLocks noChangeAspect="1"/>
            </p:cNvGrpSpPr>
            <p:nvPr/>
          </p:nvGrpSpPr>
          <p:grpSpPr bwMode="auto">
            <a:xfrm>
              <a:off x="2545752" y="6094796"/>
              <a:ext cx="579437" cy="582612"/>
              <a:chOff x="3289" y="3895"/>
              <a:chExt cx="365" cy="367"/>
            </a:xfrm>
          </p:grpSpPr>
          <p:sp>
            <p:nvSpPr>
              <p:cNvPr id="51" name="Freeform 6"/>
              <p:cNvSpPr>
                <a:spLocks/>
              </p:cNvSpPr>
              <p:nvPr/>
            </p:nvSpPr>
            <p:spPr bwMode="auto">
              <a:xfrm>
                <a:off x="3471" y="3895"/>
                <a:ext cx="183" cy="367"/>
              </a:xfrm>
              <a:custGeom>
                <a:avLst/>
                <a:gdLst>
                  <a:gd name="T0" fmla="*/ 34 w 76"/>
                  <a:gd name="T1" fmla="*/ 8 h 152"/>
                  <a:gd name="T2" fmla="*/ 56 w 76"/>
                  <a:gd name="T3" fmla="*/ 8 h 152"/>
                  <a:gd name="T4" fmla="*/ 56 w 76"/>
                  <a:gd name="T5" fmla="*/ 0 h 152"/>
                  <a:gd name="T6" fmla="*/ 20 w 76"/>
                  <a:gd name="T7" fmla="*/ 0 h 152"/>
                  <a:gd name="T8" fmla="*/ 20 w 76"/>
                  <a:gd name="T9" fmla="*/ 36 h 152"/>
                  <a:gd name="T10" fmla="*/ 28 w 76"/>
                  <a:gd name="T11" fmla="*/ 36 h 152"/>
                  <a:gd name="T12" fmla="*/ 28 w 76"/>
                  <a:gd name="T13" fmla="*/ 14 h 152"/>
                  <a:gd name="T14" fmla="*/ 68 w 76"/>
                  <a:gd name="T15" fmla="*/ 76 h 152"/>
                  <a:gd name="T16" fmla="*/ 0 w 76"/>
                  <a:gd name="T17" fmla="*/ 144 h 152"/>
                  <a:gd name="T18" fmla="*/ 0 w 76"/>
                  <a:gd name="T19" fmla="*/ 152 h 152"/>
                  <a:gd name="T20" fmla="*/ 76 w 76"/>
                  <a:gd name="T21" fmla="*/ 76 h 152"/>
                  <a:gd name="T22" fmla="*/ 34 w 76"/>
                  <a:gd name="T23" fmla="*/ 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52">
                    <a:moveTo>
                      <a:pt x="34" y="8"/>
                    </a:moveTo>
                    <a:cubicBezTo>
                      <a:pt x="56" y="8"/>
                      <a:pt x="56" y="8"/>
                      <a:pt x="56" y="8"/>
                    </a:cubicBezTo>
                    <a:cubicBezTo>
                      <a:pt x="56" y="0"/>
                      <a:pt x="56" y="0"/>
                      <a:pt x="56" y="0"/>
                    </a:cubicBezTo>
                    <a:cubicBezTo>
                      <a:pt x="20" y="0"/>
                      <a:pt x="20" y="0"/>
                      <a:pt x="20" y="0"/>
                    </a:cubicBezTo>
                    <a:cubicBezTo>
                      <a:pt x="20" y="36"/>
                      <a:pt x="20" y="36"/>
                      <a:pt x="20" y="36"/>
                    </a:cubicBezTo>
                    <a:cubicBezTo>
                      <a:pt x="28" y="36"/>
                      <a:pt x="28" y="36"/>
                      <a:pt x="28" y="36"/>
                    </a:cubicBezTo>
                    <a:cubicBezTo>
                      <a:pt x="28" y="14"/>
                      <a:pt x="28" y="14"/>
                      <a:pt x="28" y="14"/>
                    </a:cubicBezTo>
                    <a:cubicBezTo>
                      <a:pt x="52" y="25"/>
                      <a:pt x="68" y="49"/>
                      <a:pt x="68" y="76"/>
                    </a:cubicBezTo>
                    <a:cubicBezTo>
                      <a:pt x="68" y="113"/>
                      <a:pt x="37" y="144"/>
                      <a:pt x="0" y="144"/>
                    </a:cubicBezTo>
                    <a:cubicBezTo>
                      <a:pt x="0" y="152"/>
                      <a:pt x="0" y="152"/>
                      <a:pt x="0" y="152"/>
                    </a:cubicBezTo>
                    <a:cubicBezTo>
                      <a:pt x="42" y="152"/>
                      <a:pt x="76" y="118"/>
                      <a:pt x="76" y="76"/>
                    </a:cubicBezTo>
                    <a:cubicBezTo>
                      <a:pt x="76" y="47"/>
                      <a:pt x="59" y="21"/>
                      <a:pt x="34" y="8"/>
                    </a:cubicBezTo>
                    <a:close/>
                  </a:path>
                </a:pathLst>
              </a:custGeom>
              <a:solidFill>
                <a:schemeClr val="accent3"/>
              </a:solidFill>
              <a:ln w="9525">
                <a:solidFill>
                  <a:schemeClr val="accent3"/>
                </a:solidFill>
                <a:round/>
                <a:headEnd/>
                <a:tailEnd/>
              </a:ln>
              <a:extLst/>
            </p:spPr>
            <p:txBody>
              <a:bodyPr vert="horz" wrap="square" lIns="76190" tIns="38095" rIns="76190" bIns="38095" numCol="1" anchor="t" anchorCtr="0" compatLnSpc="1">
                <a:prstTxWarp prst="textNoShape">
                  <a:avLst/>
                </a:prstTxWarp>
              </a:bodyPr>
              <a:lstStyle/>
              <a:p>
                <a:pPr defTabSz="761863" eaLnBrk="0" fontAlgn="base" hangingPunct="0">
                  <a:spcBef>
                    <a:spcPct val="0"/>
                  </a:spcBef>
                  <a:spcAft>
                    <a:spcPct val="0"/>
                  </a:spcAft>
                </a:pPr>
                <a:endParaRPr lang="en-US" sz="1666" b="1">
                  <a:solidFill>
                    <a:prstClr val="black"/>
                  </a:solidFill>
                  <a:latin typeface="MetricHPE" panose="020B0503030202060203" pitchFamily="34" charset="0"/>
                  <a:ea typeface="ＭＳ Ｐゴシック" panose="020B0600070205080204" pitchFamily="34" charset="-128"/>
                </a:endParaRPr>
              </a:p>
            </p:txBody>
          </p:sp>
          <p:sp>
            <p:nvSpPr>
              <p:cNvPr id="52" name="Freeform 7"/>
              <p:cNvSpPr>
                <a:spLocks/>
              </p:cNvSpPr>
              <p:nvPr/>
            </p:nvSpPr>
            <p:spPr bwMode="auto">
              <a:xfrm>
                <a:off x="3289" y="3895"/>
                <a:ext cx="182" cy="367"/>
              </a:xfrm>
              <a:custGeom>
                <a:avLst/>
                <a:gdLst>
                  <a:gd name="T0" fmla="*/ 48 w 76"/>
                  <a:gd name="T1" fmla="*/ 138 h 152"/>
                  <a:gd name="T2" fmla="*/ 8 w 76"/>
                  <a:gd name="T3" fmla="*/ 76 h 152"/>
                  <a:gd name="T4" fmla="*/ 76 w 76"/>
                  <a:gd name="T5" fmla="*/ 8 h 152"/>
                  <a:gd name="T6" fmla="*/ 76 w 76"/>
                  <a:gd name="T7" fmla="*/ 0 h 152"/>
                  <a:gd name="T8" fmla="*/ 0 w 76"/>
                  <a:gd name="T9" fmla="*/ 76 h 152"/>
                  <a:gd name="T10" fmla="*/ 42 w 76"/>
                  <a:gd name="T11" fmla="*/ 144 h 152"/>
                  <a:gd name="T12" fmla="*/ 20 w 76"/>
                  <a:gd name="T13" fmla="*/ 144 h 152"/>
                  <a:gd name="T14" fmla="*/ 20 w 76"/>
                  <a:gd name="T15" fmla="*/ 152 h 152"/>
                  <a:gd name="T16" fmla="*/ 56 w 76"/>
                  <a:gd name="T17" fmla="*/ 152 h 152"/>
                  <a:gd name="T18" fmla="*/ 56 w 76"/>
                  <a:gd name="T19" fmla="*/ 116 h 152"/>
                  <a:gd name="T20" fmla="*/ 48 w 76"/>
                  <a:gd name="T21" fmla="*/ 116 h 152"/>
                  <a:gd name="T22" fmla="*/ 48 w 76"/>
                  <a:gd name="T23" fmla="*/ 13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52">
                    <a:moveTo>
                      <a:pt x="48" y="138"/>
                    </a:moveTo>
                    <a:cubicBezTo>
                      <a:pt x="24" y="127"/>
                      <a:pt x="8" y="103"/>
                      <a:pt x="8" y="76"/>
                    </a:cubicBezTo>
                    <a:cubicBezTo>
                      <a:pt x="8" y="39"/>
                      <a:pt x="39" y="8"/>
                      <a:pt x="76" y="8"/>
                    </a:cubicBezTo>
                    <a:cubicBezTo>
                      <a:pt x="76" y="0"/>
                      <a:pt x="76" y="0"/>
                      <a:pt x="76" y="0"/>
                    </a:cubicBezTo>
                    <a:cubicBezTo>
                      <a:pt x="34" y="0"/>
                      <a:pt x="0" y="34"/>
                      <a:pt x="0" y="76"/>
                    </a:cubicBezTo>
                    <a:cubicBezTo>
                      <a:pt x="0" y="105"/>
                      <a:pt x="17" y="131"/>
                      <a:pt x="42" y="144"/>
                    </a:cubicBezTo>
                    <a:cubicBezTo>
                      <a:pt x="20" y="144"/>
                      <a:pt x="20" y="144"/>
                      <a:pt x="20" y="144"/>
                    </a:cubicBezTo>
                    <a:cubicBezTo>
                      <a:pt x="20" y="152"/>
                      <a:pt x="20" y="152"/>
                      <a:pt x="20" y="152"/>
                    </a:cubicBezTo>
                    <a:cubicBezTo>
                      <a:pt x="56" y="152"/>
                      <a:pt x="56" y="152"/>
                      <a:pt x="56" y="152"/>
                    </a:cubicBezTo>
                    <a:cubicBezTo>
                      <a:pt x="56" y="116"/>
                      <a:pt x="56" y="116"/>
                      <a:pt x="56" y="116"/>
                    </a:cubicBezTo>
                    <a:cubicBezTo>
                      <a:pt x="48" y="116"/>
                      <a:pt x="48" y="116"/>
                      <a:pt x="48" y="116"/>
                    </a:cubicBezTo>
                    <a:lnTo>
                      <a:pt x="48" y="138"/>
                    </a:lnTo>
                    <a:close/>
                  </a:path>
                </a:pathLst>
              </a:custGeom>
              <a:solidFill>
                <a:schemeClr val="accent1"/>
              </a:solidFill>
              <a:ln w="9525">
                <a:solidFill>
                  <a:schemeClr val="accent1"/>
                </a:solidFill>
                <a:round/>
                <a:headEnd/>
                <a:tailEnd/>
              </a:ln>
              <a:extLst/>
            </p:spPr>
            <p:txBody>
              <a:bodyPr vert="horz" wrap="square" lIns="76190" tIns="38095" rIns="76190" bIns="38095" numCol="1" anchor="t" anchorCtr="0" compatLnSpc="1">
                <a:prstTxWarp prst="textNoShape">
                  <a:avLst/>
                </a:prstTxWarp>
              </a:bodyPr>
              <a:lstStyle/>
              <a:p>
                <a:pPr defTabSz="761863" eaLnBrk="0" fontAlgn="base" hangingPunct="0">
                  <a:spcBef>
                    <a:spcPct val="0"/>
                  </a:spcBef>
                  <a:spcAft>
                    <a:spcPct val="0"/>
                  </a:spcAft>
                </a:pPr>
                <a:endParaRPr lang="en-US" sz="1666" b="1">
                  <a:solidFill>
                    <a:prstClr val="black"/>
                  </a:solidFill>
                  <a:latin typeface="MetricHPE" panose="020B0503030202060203" pitchFamily="34" charset="0"/>
                  <a:ea typeface="ＭＳ Ｐゴシック" panose="020B0600070205080204" pitchFamily="34" charset="-128"/>
                </a:endParaRPr>
              </a:p>
            </p:txBody>
          </p:sp>
        </p:grpSp>
        <p:sp>
          <p:nvSpPr>
            <p:cNvPr id="50" name="TextBox 49"/>
            <p:cNvSpPr txBox="1"/>
            <p:nvPr/>
          </p:nvSpPr>
          <p:spPr>
            <a:xfrm>
              <a:off x="2673415" y="6288257"/>
              <a:ext cx="324502" cy="239632"/>
            </a:xfrm>
            <a:prstGeom prst="rect">
              <a:avLst/>
            </a:prstGeom>
            <a:noFill/>
          </p:spPr>
          <p:txBody>
            <a:bodyPr wrap="none" lIns="0" tIns="0" rIns="0" bIns="0" rtlCol="0" anchor="ctr">
              <a:spAutoFit/>
            </a:bodyPr>
            <a:lstStyle/>
            <a:p>
              <a:pPr algn="ctr" defTabSz="761863" eaLnBrk="0" fontAlgn="base" hangingPunct="0">
                <a:lnSpc>
                  <a:spcPct val="90000"/>
                </a:lnSpc>
                <a:spcBef>
                  <a:spcPct val="0"/>
                </a:spcBef>
                <a:spcAft>
                  <a:spcPct val="0"/>
                </a:spcAft>
              </a:pPr>
              <a:r>
                <a:rPr lang="en-US" sz="1000" b="1" dirty="0">
                  <a:solidFill>
                    <a:prstClr val="black"/>
                  </a:solidFill>
                  <a:latin typeface="MetricHPE" panose="020B0503030202060203" pitchFamily="34" charset="0"/>
                  <a:ea typeface="ＭＳ Ｐゴシック" panose="020B0600070205080204" pitchFamily="34" charset="-128"/>
                </a:rPr>
                <a:t>API</a:t>
              </a:r>
            </a:p>
          </p:txBody>
        </p:sp>
      </p:grpSp>
      <p:sp>
        <p:nvSpPr>
          <p:cNvPr id="3" name="Title 2"/>
          <p:cNvSpPr>
            <a:spLocks noGrp="1"/>
          </p:cNvSpPr>
          <p:nvPr>
            <p:ph type="title" idx="4294967295"/>
          </p:nvPr>
        </p:nvSpPr>
        <p:spPr>
          <a:xfrm>
            <a:off x="0" y="409575"/>
            <a:ext cx="11277600" cy="587375"/>
          </a:xfrm>
        </p:spPr>
        <p:txBody>
          <a:bodyPr>
            <a:normAutofit fontScale="90000"/>
          </a:bodyPr>
          <a:lstStyle/>
          <a:p>
            <a:r>
              <a:rPr lang="en-US" dirty="0"/>
              <a:t>HPE Big Picture</a:t>
            </a:r>
            <a:endParaRPr lang="en-US" sz="3100" dirty="0"/>
          </a:p>
        </p:txBody>
      </p:sp>
    </p:spTree>
    <p:extLst>
      <p:ext uri="{BB962C8B-B14F-4D97-AF65-F5344CB8AC3E}">
        <p14:creationId xmlns:p14="http://schemas.microsoft.com/office/powerpoint/2010/main" val="1781164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5"/>
          <a:stretch>
            <a:fillRect/>
          </a:stretch>
        </p:blipFill>
        <p:spPr>
          <a:xfrm>
            <a:off x="6713186" y="2954259"/>
            <a:ext cx="4757159" cy="2292361"/>
          </a:xfrm>
          <a:prstGeom prst="rect">
            <a:avLst/>
          </a:prstGeom>
        </p:spPr>
      </p:pic>
      <p:graphicFrame>
        <p:nvGraphicFramePr>
          <p:cNvPr id="11" name="Object 10" hidden="1">
            <a:extLst>
              <a:ext uri="{FF2B5EF4-FFF2-40B4-BE49-F238E27FC236}">
                <a16:creationId xmlns:a16="http://schemas.microsoft.com/office/drawing/2014/main" id="{EEBD79BE-60E2-4083-9A75-6612F8842370}"/>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181" name="think-cell Slide" r:id="rId6" imgW="353" imgH="353" progId="TCLayout.ActiveDocument.1">
                  <p:embed/>
                </p:oleObj>
              </mc:Choice>
              <mc:Fallback>
                <p:oleObj name="think-cell Slide" r:id="rId6" imgW="353" imgH="353"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18" name="Title 10">
            <a:extLst>
              <a:ext uri="{FF2B5EF4-FFF2-40B4-BE49-F238E27FC236}">
                <a16:creationId xmlns:a16="http://schemas.microsoft.com/office/drawing/2014/main" id="{3E44E462-FCCB-4EF5-B58F-71C08BEEE5A2}"/>
              </a:ext>
            </a:extLst>
          </p:cNvPr>
          <p:cNvSpPr>
            <a:spLocks noGrp="1"/>
          </p:cNvSpPr>
          <p:nvPr>
            <p:ph type="title" idx="4294967295"/>
          </p:nvPr>
        </p:nvSpPr>
        <p:spPr>
          <a:xfrm>
            <a:off x="0" y="403225"/>
            <a:ext cx="11277600" cy="587375"/>
          </a:xfrm>
        </p:spPr>
        <p:txBody>
          <a:bodyPr>
            <a:normAutofit fontScale="90000"/>
          </a:bodyPr>
          <a:lstStyle/>
          <a:p>
            <a:r>
              <a:rPr lang="en-US" dirty="0"/>
              <a:t>Building on our momentum to simplify Hybrid IT</a:t>
            </a:r>
          </a:p>
        </p:txBody>
      </p:sp>
      <p:sp>
        <p:nvSpPr>
          <p:cNvPr id="44" name="Rectangle 43"/>
          <p:cNvSpPr/>
          <p:nvPr/>
        </p:nvSpPr>
        <p:spPr>
          <a:xfrm>
            <a:off x="754699" y="2396854"/>
            <a:ext cx="5179376" cy="461665"/>
          </a:xfrm>
          <a:prstGeom prst="rect">
            <a:avLst/>
          </a:prstGeom>
          <a:noFill/>
          <a:ln w="57150">
            <a:solidFill>
              <a:schemeClr val="accent3"/>
            </a:solidFill>
            <a:miter lim="800000"/>
          </a:ln>
        </p:spPr>
        <p:txBody>
          <a:bodyPr wrap="square" lIns="0" tIns="91440" rIns="0" bIns="91440">
            <a:spAutoFit/>
          </a:bodyPr>
          <a:lstStyle/>
          <a:p>
            <a:pPr algn="ctr">
              <a:lnSpc>
                <a:spcPct val="90000"/>
              </a:lnSpc>
              <a:spcBef>
                <a:spcPts val="600"/>
              </a:spcBef>
              <a:defRPr/>
            </a:pPr>
            <a:r>
              <a:rPr lang="en-US" sz="2000">
                <a:solidFill>
                  <a:prstClr val="black"/>
                </a:solidFill>
                <a:latin typeface="MetricHPE Semibold" panose="020B0703030202060203" pitchFamily="34" charset="0"/>
              </a:rPr>
              <a:t>HPE Software-Defined </a:t>
            </a:r>
            <a:endParaRPr lang="en-US" sz="2000" dirty="0">
              <a:solidFill>
                <a:prstClr val="black"/>
              </a:solidFill>
              <a:latin typeface="MetricHPE Semibold" panose="020B0703030202060203" pitchFamily="34" charset="0"/>
            </a:endParaRPr>
          </a:p>
        </p:txBody>
      </p:sp>
      <p:sp>
        <p:nvSpPr>
          <p:cNvPr id="23" name="Pentagon 6">
            <a:extLst>
              <a:ext uri="{FF2B5EF4-FFF2-40B4-BE49-F238E27FC236}">
                <a16:creationId xmlns:a16="http://schemas.microsoft.com/office/drawing/2014/main" id="{CC629445-E829-4B3F-A0DD-C398AEE80315}"/>
              </a:ext>
            </a:extLst>
          </p:cNvPr>
          <p:cNvSpPr/>
          <p:nvPr/>
        </p:nvSpPr>
        <p:spPr bwMode="ltGray">
          <a:xfrm>
            <a:off x="553532" y="1720190"/>
            <a:ext cx="5180933" cy="449070"/>
          </a:xfrm>
          <a:prstGeom prst="homePlate">
            <a:avLst/>
          </a:prstGeom>
          <a:solidFill>
            <a:schemeClr val="bg1"/>
          </a:solidFill>
          <a:ln w="5080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defRPr/>
            </a:pPr>
            <a:r>
              <a:rPr lang="en-US" sz="2400">
                <a:solidFill>
                  <a:prstClr val="black"/>
                </a:solidFill>
                <a:latin typeface="MetricHPE Semibold" panose="020B0703030202060203" pitchFamily="34" charset="0"/>
              </a:rPr>
              <a:t>Simplify on-premises</a:t>
            </a:r>
            <a:endParaRPr lang="en-GB" sz="2400" dirty="0" err="1">
              <a:solidFill>
                <a:prstClr val="black"/>
              </a:solidFill>
              <a:latin typeface="MetricHPE Semibold" panose="020B0703030202060203" pitchFamily="34" charset="0"/>
            </a:endParaRPr>
          </a:p>
        </p:txBody>
      </p:sp>
      <p:grpSp>
        <p:nvGrpSpPr>
          <p:cNvPr id="38" name="Group 37"/>
          <p:cNvGrpSpPr/>
          <p:nvPr/>
        </p:nvGrpSpPr>
        <p:grpSpPr>
          <a:xfrm>
            <a:off x="414752" y="3103109"/>
            <a:ext cx="1727941" cy="2126750"/>
            <a:chOff x="557627" y="3103109"/>
            <a:chExt cx="1727941" cy="2126750"/>
          </a:xfrm>
        </p:grpSpPr>
        <p:sp>
          <p:nvSpPr>
            <p:cNvPr id="60" name="Rectangle 59"/>
            <p:cNvSpPr/>
            <p:nvPr/>
          </p:nvSpPr>
          <p:spPr>
            <a:xfrm>
              <a:off x="624893" y="3103109"/>
              <a:ext cx="1660675" cy="480131"/>
            </a:xfrm>
            <a:prstGeom prst="rect">
              <a:avLst/>
            </a:prstGeom>
          </p:spPr>
          <p:txBody>
            <a:bodyPr wrap="square">
              <a:spAutoFit/>
            </a:bodyPr>
            <a:lstStyle/>
            <a:p>
              <a:pPr algn="ctr">
                <a:lnSpc>
                  <a:spcPct val="90000"/>
                </a:lnSpc>
                <a:spcBef>
                  <a:spcPts val="600"/>
                </a:spcBef>
                <a:defRPr/>
              </a:pPr>
              <a:r>
                <a:rPr lang="en-US" sz="1400" dirty="0">
                  <a:solidFill>
                    <a:prstClr val="black"/>
                  </a:solidFill>
                  <a:latin typeface="MetricHPE" panose="020B0503030202060203" pitchFamily="34" charset="0"/>
                </a:rPr>
                <a:t>Turn infrastructure into software-defined</a:t>
              </a:r>
            </a:p>
          </p:txBody>
        </p:sp>
        <p:pic>
          <p:nvPicPr>
            <p:cNvPr id="6" name="Picture 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59096" y="4056865"/>
              <a:ext cx="1125002" cy="602427"/>
            </a:xfrm>
            <a:prstGeom prst="rect">
              <a:avLst/>
            </a:prstGeom>
          </p:spPr>
        </p:pic>
        <p:sp>
          <p:nvSpPr>
            <p:cNvPr id="21" name="Rectangle 20"/>
            <p:cNvSpPr/>
            <p:nvPr/>
          </p:nvSpPr>
          <p:spPr>
            <a:xfrm>
              <a:off x="557627" y="4805127"/>
              <a:ext cx="1727941" cy="424732"/>
            </a:xfrm>
            <a:prstGeom prst="rect">
              <a:avLst/>
            </a:prstGeom>
          </p:spPr>
          <p:txBody>
            <a:bodyPr wrap="square">
              <a:spAutoFit/>
            </a:bodyPr>
            <a:lstStyle/>
            <a:p>
              <a:pPr algn="ctr">
                <a:lnSpc>
                  <a:spcPct val="90000"/>
                </a:lnSpc>
                <a:spcBef>
                  <a:spcPts val="600"/>
                </a:spcBef>
                <a:defRPr/>
              </a:pPr>
              <a:r>
                <a:rPr lang="en-US" sz="1200" dirty="0">
                  <a:solidFill>
                    <a:prstClr val="black"/>
                  </a:solidFill>
                  <a:latin typeface="MetricHPE Semibold" panose="020B0703030202060203" pitchFamily="34" charset="0"/>
                </a:rPr>
                <a:t>HPE </a:t>
              </a:r>
              <a:r>
                <a:rPr lang="en-US" sz="1200" dirty="0" err="1">
                  <a:solidFill>
                    <a:prstClr val="black"/>
                  </a:solidFill>
                  <a:latin typeface="MetricHPE Semibold" panose="020B0703030202060203" pitchFamily="34" charset="0"/>
                </a:rPr>
                <a:t>OneView</a:t>
              </a:r>
              <a:br>
                <a:rPr lang="en-US" sz="1200" dirty="0">
                  <a:solidFill>
                    <a:prstClr val="black"/>
                  </a:solidFill>
                  <a:latin typeface="MetricHPE Semibold" panose="020B0703030202060203" pitchFamily="34" charset="0"/>
                </a:rPr>
              </a:br>
              <a:r>
                <a:rPr lang="en-US" sz="1200" dirty="0">
                  <a:solidFill>
                    <a:prstClr val="black"/>
                  </a:solidFill>
                  <a:latin typeface="MetricHPE" panose="020B0503030202060203" pitchFamily="34" charset="0"/>
                </a:rPr>
                <a:t>900K+ licenses</a:t>
              </a:r>
            </a:p>
          </p:txBody>
        </p:sp>
      </p:grpSp>
      <p:grpSp>
        <p:nvGrpSpPr>
          <p:cNvPr id="37" name="Group 36"/>
          <p:cNvGrpSpPr/>
          <p:nvPr/>
        </p:nvGrpSpPr>
        <p:grpSpPr>
          <a:xfrm>
            <a:off x="2919248" y="3126602"/>
            <a:ext cx="1777090" cy="2103257"/>
            <a:chOff x="3157373" y="3126602"/>
            <a:chExt cx="1777090" cy="2103257"/>
          </a:xfrm>
        </p:grpSpPr>
        <p:pic>
          <p:nvPicPr>
            <p:cNvPr id="26" name="Picture 25"/>
            <p:cNvPicPr>
              <a:picLocks noChangeAspect="1"/>
            </p:cNvPicPr>
            <p:nvPr/>
          </p:nvPicPr>
          <p:blipFill>
            <a:blip r:embed="rId9"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431403" y="3893371"/>
              <a:ext cx="1377137" cy="1084748"/>
            </a:xfrm>
            <a:prstGeom prst="rect">
              <a:avLst/>
            </a:prstGeom>
          </p:spPr>
        </p:pic>
        <p:sp>
          <p:nvSpPr>
            <p:cNvPr id="20" name="Rectangle 19"/>
            <p:cNvSpPr/>
            <p:nvPr/>
          </p:nvSpPr>
          <p:spPr>
            <a:xfrm>
              <a:off x="3157373" y="3126602"/>
              <a:ext cx="1727941" cy="480131"/>
            </a:xfrm>
            <a:prstGeom prst="rect">
              <a:avLst/>
            </a:prstGeom>
          </p:spPr>
          <p:txBody>
            <a:bodyPr wrap="square">
              <a:spAutoFit/>
            </a:bodyPr>
            <a:lstStyle/>
            <a:p>
              <a:pPr algn="ctr">
                <a:lnSpc>
                  <a:spcPct val="90000"/>
                </a:lnSpc>
                <a:spcBef>
                  <a:spcPts val="600"/>
                </a:spcBef>
                <a:defRPr/>
              </a:pPr>
              <a:r>
                <a:rPr lang="en-US" sz="1400" dirty="0">
                  <a:solidFill>
                    <a:prstClr val="black"/>
                  </a:solidFill>
                  <a:latin typeface="MetricHPE" panose="020B0503030202060203" pitchFamily="34" charset="0"/>
                </a:rPr>
                <a:t>Simplify VM</a:t>
              </a:r>
              <a:br>
                <a:rPr lang="en-US" sz="1400" dirty="0">
                  <a:solidFill>
                    <a:prstClr val="black"/>
                  </a:solidFill>
                  <a:latin typeface="MetricHPE" panose="020B0503030202060203" pitchFamily="34" charset="0"/>
                </a:rPr>
              </a:br>
              <a:r>
                <a:rPr lang="en-US" sz="1400" dirty="0">
                  <a:solidFill>
                    <a:prstClr val="black"/>
                  </a:solidFill>
                  <a:latin typeface="MetricHPE" panose="020B0503030202060203" pitchFamily="34" charset="0"/>
                </a:rPr>
                <a:t>environments</a:t>
              </a:r>
            </a:p>
          </p:txBody>
        </p:sp>
        <p:sp>
          <p:nvSpPr>
            <p:cNvPr id="28" name="Rectangle 27"/>
            <p:cNvSpPr/>
            <p:nvPr/>
          </p:nvSpPr>
          <p:spPr>
            <a:xfrm>
              <a:off x="3206522" y="4805127"/>
              <a:ext cx="1727941" cy="424732"/>
            </a:xfrm>
            <a:prstGeom prst="rect">
              <a:avLst/>
            </a:prstGeom>
          </p:spPr>
          <p:txBody>
            <a:bodyPr wrap="square">
              <a:spAutoFit/>
            </a:bodyPr>
            <a:lstStyle/>
            <a:p>
              <a:pPr algn="ctr">
                <a:lnSpc>
                  <a:spcPct val="90000"/>
                </a:lnSpc>
                <a:spcBef>
                  <a:spcPts val="600"/>
                </a:spcBef>
                <a:defRPr/>
              </a:pPr>
              <a:r>
                <a:rPr lang="en-US" sz="1200" dirty="0">
                  <a:solidFill>
                    <a:prstClr val="black"/>
                  </a:solidFill>
                  <a:latin typeface="MetricHPE Semibold" panose="020B0703030202060203" pitchFamily="34" charset="0"/>
                </a:rPr>
                <a:t>HPE </a:t>
              </a:r>
              <a:r>
                <a:rPr lang="en-US" sz="1200" dirty="0" err="1">
                  <a:solidFill>
                    <a:prstClr val="black"/>
                  </a:solidFill>
                  <a:latin typeface="MetricHPE Semibold" panose="020B0703030202060203" pitchFamily="34" charset="0"/>
                </a:rPr>
                <a:t>SimpliVity</a:t>
              </a:r>
              <a:br>
                <a:rPr lang="en-US" sz="1200" dirty="0">
                  <a:solidFill>
                    <a:prstClr val="black"/>
                  </a:solidFill>
                  <a:latin typeface="MetricHPE Semibold" panose="020B0703030202060203" pitchFamily="34" charset="0"/>
                </a:rPr>
              </a:br>
              <a:r>
                <a:rPr lang="en-US" sz="1200" dirty="0">
                  <a:solidFill>
                    <a:prstClr val="black"/>
                  </a:solidFill>
                  <a:latin typeface="MetricHPE" panose="020B0503030202060203" pitchFamily="34" charset="0"/>
                </a:rPr>
                <a:t>4x market growth</a:t>
              </a:r>
            </a:p>
          </p:txBody>
        </p:sp>
      </p:grpSp>
      <p:pic>
        <p:nvPicPr>
          <p:cNvPr id="13" name="Picture 12"/>
          <p:cNvPicPr>
            <a:picLocks noChangeAspect="1"/>
          </p:cNvPicPr>
          <p:nvPr/>
        </p:nvPicPr>
        <p:blipFill>
          <a:blip r:embed="rId10"/>
          <a:stretch>
            <a:fillRect/>
          </a:stretch>
        </p:blipFill>
        <p:spPr>
          <a:xfrm>
            <a:off x="7810625" y="3524132"/>
            <a:ext cx="1751515" cy="985227"/>
          </a:xfrm>
          <a:prstGeom prst="rect">
            <a:avLst/>
          </a:prstGeom>
          <a:ln w="6350">
            <a:solidFill>
              <a:schemeClr val="bg1">
                <a:lumMod val="75000"/>
              </a:schemeClr>
            </a:solidFill>
          </a:ln>
        </p:spPr>
      </p:pic>
      <p:pic>
        <p:nvPicPr>
          <p:cNvPr id="9" name="Picture 8"/>
          <p:cNvPicPr>
            <a:picLocks noChangeAspect="1"/>
          </p:cNvPicPr>
          <p:nvPr/>
        </p:nvPicPr>
        <p:blipFill>
          <a:blip r:embed="rId11"/>
          <a:stretch>
            <a:fillRect/>
          </a:stretch>
        </p:blipFill>
        <p:spPr>
          <a:xfrm>
            <a:off x="8156286" y="3786563"/>
            <a:ext cx="1758335" cy="989064"/>
          </a:xfrm>
          <a:prstGeom prst="rect">
            <a:avLst/>
          </a:prstGeom>
          <a:ln w="6350">
            <a:solidFill>
              <a:schemeClr val="bg1">
                <a:lumMod val="75000"/>
              </a:schemeClr>
            </a:solidFill>
          </a:ln>
        </p:spPr>
      </p:pic>
      <p:grpSp>
        <p:nvGrpSpPr>
          <p:cNvPr id="4" name="Group 3"/>
          <p:cNvGrpSpPr/>
          <p:nvPr/>
        </p:nvGrpSpPr>
        <p:grpSpPr>
          <a:xfrm>
            <a:off x="6457537" y="1715608"/>
            <a:ext cx="5336979" cy="3322450"/>
            <a:chOff x="6457537" y="1715608"/>
            <a:chExt cx="5336979" cy="3322450"/>
          </a:xfrm>
        </p:grpSpPr>
        <p:sp>
          <p:nvSpPr>
            <p:cNvPr id="22" name="Pentagon 66">
              <a:extLst>
                <a:ext uri="{FF2B5EF4-FFF2-40B4-BE49-F238E27FC236}">
                  <a16:creationId xmlns:a16="http://schemas.microsoft.com/office/drawing/2014/main" id="{EBA011A7-FD3C-4AFE-A620-FA4D19CA039A}"/>
                </a:ext>
              </a:extLst>
            </p:cNvPr>
            <p:cNvSpPr/>
            <p:nvPr/>
          </p:nvSpPr>
          <p:spPr bwMode="ltGray">
            <a:xfrm>
              <a:off x="6457537" y="1715608"/>
              <a:ext cx="5101549" cy="453652"/>
            </a:xfrm>
            <a:prstGeom prst="chevron">
              <a:avLst/>
            </a:prstGeom>
            <a:solidFill>
              <a:schemeClr val="bg1"/>
            </a:solidFill>
            <a:ln w="5080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defRPr/>
              </a:pPr>
              <a:r>
                <a:rPr lang="en-US" sz="2400">
                  <a:solidFill>
                    <a:prstClr val="black"/>
                  </a:solidFill>
                  <a:latin typeface="MetricHPE Semibold" panose="020B0703030202060203" pitchFamily="34" charset="0"/>
                </a:rPr>
                <a:t>Simplify multi-cloud</a:t>
              </a:r>
              <a:endParaRPr lang="en-GB" sz="2400" dirty="0" err="1">
                <a:solidFill>
                  <a:prstClr val="black"/>
                </a:solidFill>
                <a:latin typeface="MetricHPE Semibold" panose="020B0703030202060203" pitchFamily="34" charset="0"/>
              </a:endParaRPr>
            </a:p>
          </p:txBody>
        </p:sp>
        <p:sp>
          <p:nvSpPr>
            <p:cNvPr id="30" name="Rectangle 29"/>
            <p:cNvSpPr/>
            <p:nvPr/>
          </p:nvSpPr>
          <p:spPr>
            <a:xfrm>
              <a:off x="6619012" y="2396854"/>
              <a:ext cx="5175504" cy="461665"/>
            </a:xfrm>
            <a:prstGeom prst="rect">
              <a:avLst/>
            </a:prstGeom>
            <a:noFill/>
            <a:ln w="57150">
              <a:solidFill>
                <a:schemeClr val="accent5"/>
              </a:solidFill>
              <a:miter lim="800000"/>
            </a:ln>
          </p:spPr>
          <p:txBody>
            <a:bodyPr wrap="square" lIns="0" tIns="91440" rIns="0" bIns="91440">
              <a:spAutoFit/>
            </a:bodyPr>
            <a:lstStyle/>
            <a:p>
              <a:pPr algn="ctr">
                <a:lnSpc>
                  <a:spcPct val="90000"/>
                </a:lnSpc>
                <a:spcBef>
                  <a:spcPts val="600"/>
                </a:spcBef>
                <a:defRPr/>
              </a:pPr>
              <a:r>
                <a:rPr lang="en-US" sz="2000">
                  <a:solidFill>
                    <a:prstClr val="black"/>
                  </a:solidFill>
                  <a:latin typeface="MetricHPE Semibold" panose="020B0703030202060203" pitchFamily="34" charset="0"/>
                </a:rPr>
                <a:t>HPE Multi-Cloud </a:t>
              </a:r>
              <a:r>
                <a:rPr lang="en-US" sz="2000" dirty="0">
                  <a:solidFill>
                    <a:prstClr val="black"/>
                  </a:solidFill>
                  <a:latin typeface="MetricHPE Semibold" panose="020B0703030202060203" pitchFamily="34" charset="0"/>
                </a:rPr>
                <a:t>Management</a:t>
              </a:r>
            </a:p>
          </p:txBody>
        </p:sp>
        <p:pic>
          <p:nvPicPr>
            <p:cNvPr id="10" name="Picture 9"/>
            <p:cNvPicPr>
              <a:picLocks noChangeAspect="1"/>
            </p:cNvPicPr>
            <p:nvPr/>
          </p:nvPicPr>
          <p:blipFill>
            <a:blip r:embed="rId12"/>
            <a:stretch>
              <a:fillRect/>
            </a:stretch>
          </p:blipFill>
          <p:spPr>
            <a:xfrm>
              <a:off x="8508767" y="4052831"/>
              <a:ext cx="1751515" cy="985227"/>
            </a:xfrm>
            <a:prstGeom prst="rect">
              <a:avLst/>
            </a:prstGeom>
            <a:ln w="6350">
              <a:solidFill>
                <a:schemeClr val="bg1">
                  <a:lumMod val="75000"/>
                </a:schemeClr>
              </a:solidFill>
            </a:ln>
          </p:spPr>
        </p:pic>
      </p:grpSp>
      <p:grpSp>
        <p:nvGrpSpPr>
          <p:cNvPr id="3" name="Group 2"/>
          <p:cNvGrpSpPr/>
          <p:nvPr/>
        </p:nvGrpSpPr>
        <p:grpSpPr>
          <a:xfrm>
            <a:off x="4567247" y="1879597"/>
            <a:ext cx="3043550" cy="440217"/>
            <a:chOff x="4567247" y="1879598"/>
            <a:chExt cx="3043550" cy="421516"/>
          </a:xfrm>
        </p:grpSpPr>
        <p:sp>
          <p:nvSpPr>
            <p:cNvPr id="16" name="Freeform 15"/>
            <p:cNvSpPr/>
            <p:nvPr/>
          </p:nvSpPr>
          <p:spPr bwMode="ltGray">
            <a:xfrm rot="2700000">
              <a:off x="7418635" y="1881022"/>
              <a:ext cx="160026" cy="157177"/>
            </a:xfrm>
            <a:custGeom>
              <a:avLst/>
              <a:gdLst>
                <a:gd name="connsiteX0" fmla="*/ 0 w 210589"/>
                <a:gd name="connsiteY0" fmla="*/ 0 h 216131"/>
                <a:gd name="connsiteX1" fmla="*/ 210589 w 210589"/>
                <a:gd name="connsiteY1" fmla="*/ 0 h 216131"/>
                <a:gd name="connsiteX2" fmla="*/ 210589 w 210589"/>
                <a:gd name="connsiteY2" fmla="*/ 216131 h 216131"/>
              </a:gdLst>
              <a:ahLst/>
              <a:cxnLst>
                <a:cxn ang="0">
                  <a:pos x="connsiteX0" y="connsiteY0"/>
                </a:cxn>
                <a:cxn ang="0">
                  <a:pos x="connsiteX1" y="connsiteY1"/>
                </a:cxn>
                <a:cxn ang="0">
                  <a:pos x="connsiteX2" y="connsiteY2"/>
                </a:cxn>
              </a:cxnLst>
              <a:rect l="l" t="t" r="r" b="b"/>
              <a:pathLst>
                <a:path w="210589" h="216131">
                  <a:moveTo>
                    <a:pt x="0" y="0"/>
                  </a:moveTo>
                  <a:lnTo>
                    <a:pt x="210589" y="0"/>
                  </a:lnTo>
                  <a:lnTo>
                    <a:pt x="210589" y="216131"/>
                  </a:lnTo>
                </a:path>
              </a:pathLst>
            </a:custGeom>
            <a:noFill/>
            <a:ln w="5080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2000" dirty="0">
                <a:solidFill>
                  <a:prstClr val="black"/>
                </a:solidFill>
              </a:endParaRPr>
            </a:p>
          </p:txBody>
        </p:sp>
        <p:sp>
          <p:nvSpPr>
            <p:cNvPr id="17" name="Freeform 16"/>
            <p:cNvSpPr/>
            <p:nvPr/>
          </p:nvSpPr>
          <p:spPr>
            <a:xfrm>
              <a:off x="4567247" y="1959610"/>
              <a:ext cx="3043550" cy="341504"/>
            </a:xfrm>
            <a:custGeom>
              <a:avLst/>
              <a:gdLst>
                <a:gd name="connsiteX0" fmla="*/ 470780 w 470780"/>
                <a:gd name="connsiteY0" fmla="*/ 0 h 0"/>
                <a:gd name="connsiteX1" fmla="*/ 0 w 470780"/>
                <a:gd name="connsiteY1" fmla="*/ 0 h 0"/>
              </a:gdLst>
              <a:ahLst/>
              <a:cxnLst>
                <a:cxn ang="0">
                  <a:pos x="connsiteX0" y="connsiteY0"/>
                </a:cxn>
                <a:cxn ang="0">
                  <a:pos x="connsiteX1" y="connsiteY1"/>
                </a:cxn>
              </a:cxnLst>
              <a:rect l="l" t="t" r="r" b="b"/>
              <a:pathLst>
                <a:path w="470780">
                  <a:moveTo>
                    <a:pt x="470780" y="0"/>
                  </a:moveTo>
                  <a:lnTo>
                    <a:pt x="0" y="0"/>
                  </a:lnTo>
                </a:path>
              </a:pathLst>
            </a:custGeom>
            <a:noFill/>
            <a:ln w="508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grpSp>
      <p:grpSp>
        <p:nvGrpSpPr>
          <p:cNvPr id="33" name="Group 32"/>
          <p:cNvGrpSpPr/>
          <p:nvPr/>
        </p:nvGrpSpPr>
        <p:grpSpPr>
          <a:xfrm>
            <a:off x="1552993" y="3110334"/>
            <a:ext cx="2027547" cy="2119525"/>
            <a:chOff x="1705393" y="3110334"/>
            <a:chExt cx="2027547" cy="2119525"/>
          </a:xfrm>
        </p:grpSpPr>
        <p:sp>
          <p:nvSpPr>
            <p:cNvPr id="19" name="Rectangle 18"/>
            <p:cNvSpPr/>
            <p:nvPr/>
          </p:nvSpPr>
          <p:spPr>
            <a:xfrm>
              <a:off x="1705393" y="3110334"/>
              <a:ext cx="2027547" cy="480131"/>
            </a:xfrm>
            <a:prstGeom prst="rect">
              <a:avLst/>
            </a:prstGeom>
          </p:spPr>
          <p:txBody>
            <a:bodyPr wrap="square">
              <a:spAutoFit/>
            </a:bodyPr>
            <a:lstStyle/>
            <a:p>
              <a:pPr algn="ctr">
                <a:lnSpc>
                  <a:spcPct val="90000"/>
                </a:lnSpc>
                <a:spcBef>
                  <a:spcPts val="600"/>
                </a:spcBef>
                <a:defRPr/>
              </a:pPr>
              <a:r>
                <a:rPr lang="en-US" sz="1400" dirty="0">
                  <a:solidFill>
                    <a:prstClr val="black"/>
                  </a:solidFill>
                  <a:latin typeface="MetricHPE" panose="020B0503030202060203" pitchFamily="34" charset="0"/>
                </a:rPr>
                <a:t>Compose</a:t>
              </a:r>
              <a:br>
                <a:rPr lang="en-US" sz="1400" dirty="0">
                  <a:solidFill>
                    <a:prstClr val="black"/>
                  </a:solidFill>
                  <a:latin typeface="MetricHPE" panose="020B0503030202060203" pitchFamily="34" charset="0"/>
                </a:rPr>
              </a:br>
              <a:r>
                <a:rPr lang="en-US" sz="1400" dirty="0">
                  <a:solidFill>
                    <a:prstClr val="black"/>
                  </a:solidFill>
                  <a:latin typeface="MetricHPE" panose="020B0503030202060203" pitchFamily="34" charset="0"/>
                </a:rPr>
                <a:t>workloads</a:t>
              </a:r>
            </a:p>
          </p:txBody>
        </p:sp>
        <p:sp>
          <p:nvSpPr>
            <p:cNvPr id="27" name="Rectangle 26"/>
            <p:cNvSpPr/>
            <p:nvPr/>
          </p:nvSpPr>
          <p:spPr>
            <a:xfrm>
              <a:off x="1856976" y="4805127"/>
              <a:ext cx="1727941" cy="424732"/>
            </a:xfrm>
            <a:prstGeom prst="rect">
              <a:avLst/>
            </a:prstGeom>
          </p:spPr>
          <p:txBody>
            <a:bodyPr wrap="square">
              <a:spAutoFit/>
            </a:bodyPr>
            <a:lstStyle/>
            <a:p>
              <a:pPr algn="ctr">
                <a:lnSpc>
                  <a:spcPct val="90000"/>
                </a:lnSpc>
                <a:spcBef>
                  <a:spcPts val="600"/>
                </a:spcBef>
                <a:defRPr/>
              </a:pPr>
              <a:r>
                <a:rPr lang="en-US" sz="1200" dirty="0">
                  <a:solidFill>
                    <a:prstClr val="black"/>
                  </a:solidFill>
                  <a:latin typeface="MetricHPE Semibold" panose="020B0703030202060203" pitchFamily="34" charset="0"/>
                </a:rPr>
                <a:t>HPE Synergy</a:t>
              </a:r>
              <a:br>
                <a:rPr lang="en-US" sz="1200" dirty="0">
                  <a:solidFill>
                    <a:prstClr val="black"/>
                  </a:solidFill>
                  <a:latin typeface="MetricHPE Semibold" panose="020B0703030202060203" pitchFamily="34" charset="0"/>
                </a:rPr>
              </a:br>
              <a:r>
                <a:rPr lang="en-US" sz="1200" dirty="0">
                  <a:solidFill>
                    <a:prstClr val="black"/>
                  </a:solidFill>
                  <a:latin typeface="MetricHPE" panose="020B0503030202060203" pitchFamily="34" charset="0"/>
                </a:rPr>
                <a:t>1000+ customers</a:t>
              </a:r>
            </a:p>
          </p:txBody>
        </p:sp>
        <p:pic>
          <p:nvPicPr>
            <p:cNvPr id="24" name="Picture 2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466598" y="3536075"/>
              <a:ext cx="564803" cy="1123217"/>
            </a:xfrm>
            <a:prstGeom prst="rect">
              <a:avLst/>
            </a:prstGeom>
          </p:spPr>
        </p:pic>
      </p:grpSp>
      <p:grpSp>
        <p:nvGrpSpPr>
          <p:cNvPr id="34" name="Group 33"/>
          <p:cNvGrpSpPr/>
          <p:nvPr/>
        </p:nvGrpSpPr>
        <p:grpSpPr>
          <a:xfrm>
            <a:off x="4248971" y="3128223"/>
            <a:ext cx="2036424" cy="2242790"/>
            <a:chOff x="4504340" y="3145461"/>
            <a:chExt cx="2036424" cy="2242790"/>
          </a:xfrm>
        </p:grpSpPr>
        <p:pic>
          <p:nvPicPr>
            <p:cNvPr id="32" name="Picture 3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229238" y="3559817"/>
              <a:ext cx="693985" cy="1121774"/>
            </a:xfrm>
            <a:prstGeom prst="rect">
              <a:avLst/>
            </a:prstGeom>
          </p:spPr>
        </p:pic>
        <p:sp>
          <p:nvSpPr>
            <p:cNvPr id="35" name="Rectangle 34"/>
            <p:cNvSpPr/>
            <p:nvPr/>
          </p:nvSpPr>
          <p:spPr>
            <a:xfrm>
              <a:off x="4586722" y="4797320"/>
              <a:ext cx="1769986" cy="590931"/>
            </a:xfrm>
            <a:prstGeom prst="rect">
              <a:avLst/>
            </a:prstGeom>
          </p:spPr>
          <p:txBody>
            <a:bodyPr wrap="square">
              <a:spAutoFit/>
            </a:bodyPr>
            <a:lstStyle/>
            <a:p>
              <a:pPr algn="ctr">
                <a:lnSpc>
                  <a:spcPct val="90000"/>
                </a:lnSpc>
                <a:spcBef>
                  <a:spcPts val="600"/>
                </a:spcBef>
                <a:defRPr/>
              </a:pPr>
              <a:r>
                <a:rPr lang="en-US" sz="1200" dirty="0">
                  <a:solidFill>
                    <a:prstClr val="black"/>
                  </a:solidFill>
                  <a:latin typeface="MetricHPE Semibold" panose="020B0703030202060203" pitchFamily="34" charset="0"/>
                </a:rPr>
                <a:t>HPE ProLiant for Microsoft Azure Stack</a:t>
              </a:r>
              <a:br>
                <a:rPr lang="en-US" sz="1200" dirty="0">
                  <a:solidFill>
                    <a:prstClr val="black"/>
                  </a:solidFill>
                  <a:latin typeface="MetricHPE Semibold" panose="020B0703030202060203" pitchFamily="34" charset="0"/>
                </a:rPr>
              </a:br>
              <a:r>
                <a:rPr lang="en-US" sz="1200">
                  <a:solidFill>
                    <a:prstClr val="black"/>
                  </a:solidFill>
                  <a:latin typeface="MetricHPE" panose="020B0503030202060203" pitchFamily="34" charset="0"/>
                </a:rPr>
                <a:t>Now shipping</a:t>
              </a:r>
              <a:endParaRPr lang="en-US" sz="1200" dirty="0">
                <a:solidFill>
                  <a:prstClr val="black"/>
                </a:solidFill>
                <a:latin typeface="MetricHPE" panose="020B0503030202060203" pitchFamily="34" charset="0"/>
              </a:endParaRPr>
            </a:p>
          </p:txBody>
        </p:sp>
        <p:sp>
          <p:nvSpPr>
            <p:cNvPr id="36" name="Rectangle 35"/>
            <p:cNvSpPr/>
            <p:nvPr/>
          </p:nvSpPr>
          <p:spPr>
            <a:xfrm>
              <a:off x="4504340" y="3145461"/>
              <a:ext cx="2036424" cy="480131"/>
            </a:xfrm>
            <a:prstGeom prst="rect">
              <a:avLst/>
            </a:prstGeom>
          </p:spPr>
          <p:txBody>
            <a:bodyPr wrap="square">
              <a:spAutoFit/>
            </a:bodyPr>
            <a:lstStyle/>
            <a:p>
              <a:pPr algn="ctr">
                <a:lnSpc>
                  <a:spcPct val="90000"/>
                </a:lnSpc>
                <a:spcBef>
                  <a:spcPts val="600"/>
                </a:spcBef>
                <a:defRPr/>
              </a:pPr>
              <a:r>
                <a:rPr lang="en-US" sz="1400" dirty="0">
                  <a:solidFill>
                    <a:prstClr val="black"/>
                  </a:solidFill>
                  <a:latin typeface="MetricHPE" panose="020B0503030202060203" pitchFamily="34" charset="0"/>
                </a:rPr>
                <a:t>Deliver Microsoft Azure Services on-premises</a:t>
              </a:r>
            </a:p>
          </p:txBody>
        </p:sp>
      </p:grpSp>
      <p:sp>
        <p:nvSpPr>
          <p:cNvPr id="39" name="Rectangle 38">
            <a:extLst>
              <a:ext uri="{FF2B5EF4-FFF2-40B4-BE49-F238E27FC236}">
                <a16:creationId xmlns:a16="http://schemas.microsoft.com/office/drawing/2014/main" id="{2800E496-D67C-4B67-B834-6CFB49A1FFBE}"/>
              </a:ext>
            </a:extLst>
          </p:cNvPr>
          <p:cNvSpPr/>
          <p:nvPr/>
        </p:nvSpPr>
        <p:spPr>
          <a:xfrm>
            <a:off x="842829" y="5444519"/>
            <a:ext cx="5091246" cy="461665"/>
          </a:xfrm>
          <a:prstGeom prst="rect">
            <a:avLst/>
          </a:prstGeom>
          <a:noFill/>
          <a:ln w="57150">
            <a:solidFill>
              <a:schemeClr val="accent3"/>
            </a:solidFill>
            <a:miter lim="800000"/>
          </a:ln>
        </p:spPr>
        <p:txBody>
          <a:bodyPr wrap="square" lIns="0" tIns="91440" rIns="0" bIns="91440">
            <a:spAutoFit/>
          </a:bodyPr>
          <a:lstStyle/>
          <a:p>
            <a:pPr algn="ctr">
              <a:lnSpc>
                <a:spcPct val="90000"/>
              </a:lnSpc>
              <a:spcBef>
                <a:spcPts val="600"/>
              </a:spcBef>
              <a:defRPr/>
            </a:pPr>
            <a:r>
              <a:rPr lang="en-US" sz="2000" dirty="0">
                <a:solidFill>
                  <a:prstClr val="black"/>
                </a:solidFill>
                <a:latin typeface="MetricHPE Semibold" panose="020B0703030202060203" pitchFamily="34" charset="0"/>
              </a:rPr>
              <a:t>OneView</a:t>
            </a:r>
          </a:p>
        </p:txBody>
      </p:sp>
      <p:sp>
        <p:nvSpPr>
          <p:cNvPr id="40" name="Rectangle 39">
            <a:extLst>
              <a:ext uri="{FF2B5EF4-FFF2-40B4-BE49-F238E27FC236}">
                <a16:creationId xmlns:a16="http://schemas.microsoft.com/office/drawing/2014/main" id="{FFB15970-C565-4317-9BF1-0A2A2F1FD6B1}"/>
              </a:ext>
            </a:extLst>
          </p:cNvPr>
          <p:cNvSpPr/>
          <p:nvPr/>
        </p:nvSpPr>
        <p:spPr>
          <a:xfrm>
            <a:off x="6619012" y="5444518"/>
            <a:ext cx="5175504" cy="461665"/>
          </a:xfrm>
          <a:prstGeom prst="rect">
            <a:avLst/>
          </a:prstGeom>
          <a:noFill/>
          <a:ln w="57150">
            <a:solidFill>
              <a:schemeClr val="accent5"/>
            </a:solidFill>
            <a:miter lim="800000"/>
          </a:ln>
        </p:spPr>
        <p:txBody>
          <a:bodyPr wrap="square" lIns="0" tIns="91440" rIns="0" bIns="91440">
            <a:spAutoFit/>
          </a:bodyPr>
          <a:lstStyle/>
          <a:p>
            <a:pPr algn="ctr">
              <a:lnSpc>
                <a:spcPct val="90000"/>
              </a:lnSpc>
              <a:spcBef>
                <a:spcPts val="600"/>
              </a:spcBef>
              <a:defRPr/>
            </a:pPr>
            <a:r>
              <a:rPr lang="en-US" sz="2000" dirty="0">
                <a:solidFill>
                  <a:prstClr val="black"/>
                </a:solidFill>
                <a:latin typeface="MetricHPE Semibold" panose="020B0703030202060203" pitchFamily="34" charset="0"/>
              </a:rPr>
              <a:t>OneSphere</a:t>
            </a:r>
          </a:p>
        </p:txBody>
      </p:sp>
      <p:grpSp>
        <p:nvGrpSpPr>
          <p:cNvPr id="2" name="Group 1">
            <a:extLst>
              <a:ext uri="{FF2B5EF4-FFF2-40B4-BE49-F238E27FC236}">
                <a16:creationId xmlns:a16="http://schemas.microsoft.com/office/drawing/2014/main" id="{E49BA416-C0BB-4605-A8F9-054B1A187480}"/>
              </a:ext>
            </a:extLst>
          </p:cNvPr>
          <p:cNvGrpSpPr/>
          <p:nvPr/>
        </p:nvGrpSpPr>
        <p:grpSpPr>
          <a:xfrm>
            <a:off x="6153160" y="5506985"/>
            <a:ext cx="334896" cy="336730"/>
            <a:chOff x="5124933" y="4903168"/>
            <a:chExt cx="334896" cy="336730"/>
          </a:xfrm>
        </p:grpSpPr>
        <p:sp>
          <p:nvSpPr>
            <p:cNvPr id="41" name="Freeform 6">
              <a:extLst>
                <a:ext uri="{FF2B5EF4-FFF2-40B4-BE49-F238E27FC236}">
                  <a16:creationId xmlns:a16="http://schemas.microsoft.com/office/drawing/2014/main" id="{6AE28A20-2C2B-4748-863E-0E9C481D71B3}"/>
                </a:ext>
              </a:extLst>
            </p:cNvPr>
            <p:cNvSpPr>
              <a:spLocks/>
            </p:cNvSpPr>
            <p:nvPr/>
          </p:nvSpPr>
          <p:spPr bwMode="auto">
            <a:xfrm>
              <a:off x="5291922" y="4903168"/>
              <a:ext cx="167907" cy="336730"/>
            </a:xfrm>
            <a:custGeom>
              <a:avLst/>
              <a:gdLst>
                <a:gd name="T0" fmla="*/ 34 w 76"/>
                <a:gd name="T1" fmla="*/ 8 h 152"/>
                <a:gd name="T2" fmla="*/ 56 w 76"/>
                <a:gd name="T3" fmla="*/ 8 h 152"/>
                <a:gd name="T4" fmla="*/ 56 w 76"/>
                <a:gd name="T5" fmla="*/ 0 h 152"/>
                <a:gd name="T6" fmla="*/ 20 w 76"/>
                <a:gd name="T7" fmla="*/ 0 h 152"/>
                <a:gd name="T8" fmla="*/ 20 w 76"/>
                <a:gd name="T9" fmla="*/ 36 h 152"/>
                <a:gd name="T10" fmla="*/ 28 w 76"/>
                <a:gd name="T11" fmla="*/ 36 h 152"/>
                <a:gd name="T12" fmla="*/ 28 w 76"/>
                <a:gd name="T13" fmla="*/ 14 h 152"/>
                <a:gd name="T14" fmla="*/ 68 w 76"/>
                <a:gd name="T15" fmla="*/ 76 h 152"/>
                <a:gd name="T16" fmla="*/ 0 w 76"/>
                <a:gd name="T17" fmla="*/ 144 h 152"/>
                <a:gd name="T18" fmla="*/ 0 w 76"/>
                <a:gd name="T19" fmla="*/ 152 h 152"/>
                <a:gd name="T20" fmla="*/ 76 w 76"/>
                <a:gd name="T21" fmla="*/ 76 h 152"/>
                <a:gd name="T22" fmla="*/ 34 w 76"/>
                <a:gd name="T23" fmla="*/ 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52">
                  <a:moveTo>
                    <a:pt x="34" y="8"/>
                  </a:moveTo>
                  <a:cubicBezTo>
                    <a:pt x="56" y="8"/>
                    <a:pt x="56" y="8"/>
                    <a:pt x="56" y="8"/>
                  </a:cubicBezTo>
                  <a:cubicBezTo>
                    <a:pt x="56" y="0"/>
                    <a:pt x="56" y="0"/>
                    <a:pt x="56" y="0"/>
                  </a:cubicBezTo>
                  <a:cubicBezTo>
                    <a:pt x="20" y="0"/>
                    <a:pt x="20" y="0"/>
                    <a:pt x="20" y="0"/>
                  </a:cubicBezTo>
                  <a:cubicBezTo>
                    <a:pt x="20" y="36"/>
                    <a:pt x="20" y="36"/>
                    <a:pt x="20" y="36"/>
                  </a:cubicBezTo>
                  <a:cubicBezTo>
                    <a:pt x="28" y="36"/>
                    <a:pt x="28" y="36"/>
                    <a:pt x="28" y="36"/>
                  </a:cubicBezTo>
                  <a:cubicBezTo>
                    <a:pt x="28" y="14"/>
                    <a:pt x="28" y="14"/>
                    <a:pt x="28" y="14"/>
                  </a:cubicBezTo>
                  <a:cubicBezTo>
                    <a:pt x="52" y="25"/>
                    <a:pt x="68" y="49"/>
                    <a:pt x="68" y="76"/>
                  </a:cubicBezTo>
                  <a:cubicBezTo>
                    <a:pt x="68" y="113"/>
                    <a:pt x="37" y="144"/>
                    <a:pt x="0" y="144"/>
                  </a:cubicBezTo>
                  <a:cubicBezTo>
                    <a:pt x="0" y="152"/>
                    <a:pt x="0" y="152"/>
                    <a:pt x="0" y="152"/>
                  </a:cubicBezTo>
                  <a:cubicBezTo>
                    <a:pt x="42" y="152"/>
                    <a:pt x="76" y="118"/>
                    <a:pt x="76" y="76"/>
                  </a:cubicBezTo>
                  <a:cubicBezTo>
                    <a:pt x="76" y="47"/>
                    <a:pt x="59" y="21"/>
                    <a:pt x="34" y="8"/>
                  </a:cubicBezTo>
                  <a:close/>
                </a:path>
              </a:pathLst>
            </a:custGeom>
            <a:solidFill>
              <a:schemeClr val="accent2"/>
            </a:solidFill>
            <a:ln w="9525">
              <a:solidFill>
                <a:srgbClr val="425563"/>
              </a:solidFill>
              <a:round/>
              <a:headEnd/>
              <a:tailEnd/>
            </a:ln>
            <a:extLst/>
          </p:spPr>
          <p:txBody>
            <a:bodyPr vert="horz" wrap="square" lIns="76190" tIns="38095" rIns="76190" bIns="38095" numCol="1" anchor="t" anchorCtr="0" compatLnSpc="1">
              <a:prstTxWarp prst="textNoShape">
                <a:avLst/>
              </a:prstTxWarp>
            </a:bodyPr>
            <a:lstStyle/>
            <a:p>
              <a:pPr defTabSz="761863" eaLnBrk="0" fontAlgn="base" hangingPunct="0">
                <a:spcBef>
                  <a:spcPct val="0"/>
                </a:spcBef>
                <a:spcAft>
                  <a:spcPct val="0"/>
                </a:spcAft>
              </a:pPr>
              <a:endParaRPr lang="en-US" sz="1666" b="1">
                <a:solidFill>
                  <a:prstClr val="black"/>
                </a:solidFill>
                <a:latin typeface="MetricHPE" panose="020B0503030202060203" pitchFamily="34" charset="0"/>
                <a:ea typeface="ＭＳ Ｐゴシック" panose="020B0600070205080204" pitchFamily="34" charset="-128"/>
              </a:endParaRPr>
            </a:p>
          </p:txBody>
        </p:sp>
        <p:sp>
          <p:nvSpPr>
            <p:cNvPr id="42" name="Freeform 7">
              <a:extLst>
                <a:ext uri="{FF2B5EF4-FFF2-40B4-BE49-F238E27FC236}">
                  <a16:creationId xmlns:a16="http://schemas.microsoft.com/office/drawing/2014/main" id="{FF5F5635-0893-4540-81ED-D0F7E2C4A2A6}"/>
                </a:ext>
              </a:extLst>
            </p:cNvPr>
            <p:cNvSpPr>
              <a:spLocks/>
            </p:cNvSpPr>
            <p:nvPr/>
          </p:nvSpPr>
          <p:spPr bwMode="auto">
            <a:xfrm>
              <a:off x="5124933" y="4903168"/>
              <a:ext cx="166989" cy="336730"/>
            </a:xfrm>
            <a:custGeom>
              <a:avLst/>
              <a:gdLst>
                <a:gd name="T0" fmla="*/ 48 w 76"/>
                <a:gd name="T1" fmla="*/ 138 h 152"/>
                <a:gd name="T2" fmla="*/ 8 w 76"/>
                <a:gd name="T3" fmla="*/ 76 h 152"/>
                <a:gd name="T4" fmla="*/ 76 w 76"/>
                <a:gd name="T5" fmla="*/ 8 h 152"/>
                <a:gd name="T6" fmla="*/ 76 w 76"/>
                <a:gd name="T7" fmla="*/ 0 h 152"/>
                <a:gd name="T8" fmla="*/ 0 w 76"/>
                <a:gd name="T9" fmla="*/ 76 h 152"/>
                <a:gd name="T10" fmla="*/ 42 w 76"/>
                <a:gd name="T11" fmla="*/ 144 h 152"/>
                <a:gd name="T12" fmla="*/ 20 w 76"/>
                <a:gd name="T13" fmla="*/ 144 h 152"/>
                <a:gd name="T14" fmla="*/ 20 w 76"/>
                <a:gd name="T15" fmla="*/ 152 h 152"/>
                <a:gd name="T16" fmla="*/ 56 w 76"/>
                <a:gd name="T17" fmla="*/ 152 h 152"/>
                <a:gd name="T18" fmla="*/ 56 w 76"/>
                <a:gd name="T19" fmla="*/ 116 h 152"/>
                <a:gd name="T20" fmla="*/ 48 w 76"/>
                <a:gd name="T21" fmla="*/ 116 h 152"/>
                <a:gd name="T22" fmla="*/ 48 w 76"/>
                <a:gd name="T23" fmla="*/ 13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52">
                  <a:moveTo>
                    <a:pt x="48" y="138"/>
                  </a:moveTo>
                  <a:cubicBezTo>
                    <a:pt x="24" y="127"/>
                    <a:pt x="8" y="103"/>
                    <a:pt x="8" y="76"/>
                  </a:cubicBezTo>
                  <a:cubicBezTo>
                    <a:pt x="8" y="39"/>
                    <a:pt x="39" y="8"/>
                    <a:pt x="76" y="8"/>
                  </a:cubicBezTo>
                  <a:cubicBezTo>
                    <a:pt x="76" y="0"/>
                    <a:pt x="76" y="0"/>
                    <a:pt x="76" y="0"/>
                  </a:cubicBezTo>
                  <a:cubicBezTo>
                    <a:pt x="34" y="0"/>
                    <a:pt x="0" y="34"/>
                    <a:pt x="0" y="76"/>
                  </a:cubicBezTo>
                  <a:cubicBezTo>
                    <a:pt x="0" y="105"/>
                    <a:pt x="17" y="131"/>
                    <a:pt x="42" y="144"/>
                  </a:cubicBezTo>
                  <a:cubicBezTo>
                    <a:pt x="20" y="144"/>
                    <a:pt x="20" y="144"/>
                    <a:pt x="20" y="144"/>
                  </a:cubicBezTo>
                  <a:cubicBezTo>
                    <a:pt x="20" y="152"/>
                    <a:pt x="20" y="152"/>
                    <a:pt x="20" y="152"/>
                  </a:cubicBezTo>
                  <a:cubicBezTo>
                    <a:pt x="56" y="152"/>
                    <a:pt x="56" y="152"/>
                    <a:pt x="56" y="152"/>
                  </a:cubicBezTo>
                  <a:cubicBezTo>
                    <a:pt x="56" y="116"/>
                    <a:pt x="56" y="116"/>
                    <a:pt x="56" y="116"/>
                  </a:cubicBezTo>
                  <a:cubicBezTo>
                    <a:pt x="48" y="116"/>
                    <a:pt x="48" y="116"/>
                    <a:pt x="48" y="116"/>
                  </a:cubicBezTo>
                  <a:lnTo>
                    <a:pt x="48" y="138"/>
                  </a:lnTo>
                  <a:close/>
                </a:path>
              </a:pathLst>
            </a:custGeom>
            <a:solidFill>
              <a:schemeClr val="accent3"/>
            </a:solidFill>
            <a:ln w="9525">
              <a:solidFill>
                <a:schemeClr val="accent3"/>
              </a:solidFill>
              <a:round/>
              <a:headEnd/>
              <a:tailEnd/>
            </a:ln>
            <a:extLst/>
          </p:spPr>
          <p:txBody>
            <a:bodyPr vert="horz" wrap="square" lIns="76190" tIns="38095" rIns="76190" bIns="38095" numCol="1" anchor="t" anchorCtr="0" compatLnSpc="1">
              <a:prstTxWarp prst="textNoShape">
                <a:avLst/>
              </a:prstTxWarp>
            </a:bodyPr>
            <a:lstStyle/>
            <a:p>
              <a:pPr defTabSz="761863" eaLnBrk="0" fontAlgn="base" hangingPunct="0">
                <a:spcBef>
                  <a:spcPct val="0"/>
                </a:spcBef>
                <a:spcAft>
                  <a:spcPct val="0"/>
                </a:spcAft>
              </a:pPr>
              <a:endParaRPr lang="en-US" sz="1666" b="1">
                <a:solidFill>
                  <a:prstClr val="black"/>
                </a:solidFill>
                <a:latin typeface="MetricHPE" panose="020B0503030202060203" pitchFamily="34" charset="0"/>
                <a:ea typeface="ＭＳ Ｐゴシック" panose="020B0600070205080204" pitchFamily="34" charset="-128"/>
              </a:endParaRPr>
            </a:p>
          </p:txBody>
        </p:sp>
        <p:sp>
          <p:nvSpPr>
            <p:cNvPr id="43" name="TextBox 42">
              <a:extLst>
                <a:ext uri="{FF2B5EF4-FFF2-40B4-BE49-F238E27FC236}">
                  <a16:creationId xmlns:a16="http://schemas.microsoft.com/office/drawing/2014/main" id="{E2EE2FC2-3447-435A-B608-2AF0B92FA59D}"/>
                </a:ext>
              </a:extLst>
            </p:cNvPr>
            <p:cNvSpPr txBox="1"/>
            <p:nvPr/>
          </p:nvSpPr>
          <p:spPr>
            <a:xfrm>
              <a:off x="5198718" y="5014982"/>
              <a:ext cx="187552" cy="138499"/>
            </a:xfrm>
            <a:prstGeom prst="rect">
              <a:avLst/>
            </a:prstGeom>
            <a:noFill/>
          </p:spPr>
          <p:txBody>
            <a:bodyPr wrap="none" lIns="0" tIns="0" rIns="0" bIns="0" rtlCol="0" anchor="ctr">
              <a:spAutoFit/>
            </a:bodyPr>
            <a:lstStyle/>
            <a:p>
              <a:pPr algn="ctr" defTabSz="761863" eaLnBrk="0" fontAlgn="base" hangingPunct="0">
                <a:lnSpc>
                  <a:spcPct val="90000"/>
                </a:lnSpc>
                <a:spcBef>
                  <a:spcPct val="0"/>
                </a:spcBef>
                <a:spcAft>
                  <a:spcPct val="0"/>
                </a:spcAft>
              </a:pPr>
              <a:r>
                <a:rPr lang="en-US" sz="1000" b="1" dirty="0">
                  <a:solidFill>
                    <a:prstClr val="black"/>
                  </a:solidFill>
                  <a:latin typeface="MetricHPE" panose="020B0503030202060203" pitchFamily="34" charset="0"/>
                  <a:ea typeface="ＭＳ Ｐゴシック" panose="020B0600070205080204" pitchFamily="34" charset="-128"/>
                </a:rPr>
                <a:t>API</a:t>
              </a:r>
            </a:p>
          </p:txBody>
        </p:sp>
      </p:grpSp>
      <p:grpSp>
        <p:nvGrpSpPr>
          <p:cNvPr id="45" name="Group 44">
            <a:extLst>
              <a:ext uri="{FF2B5EF4-FFF2-40B4-BE49-F238E27FC236}">
                <a16:creationId xmlns:a16="http://schemas.microsoft.com/office/drawing/2014/main" id="{157BBAEF-8680-43B3-901C-CBABE28EF867}"/>
              </a:ext>
            </a:extLst>
          </p:cNvPr>
          <p:cNvGrpSpPr/>
          <p:nvPr/>
        </p:nvGrpSpPr>
        <p:grpSpPr>
          <a:xfrm>
            <a:off x="6108729" y="2460969"/>
            <a:ext cx="334896" cy="336730"/>
            <a:chOff x="5124933" y="4903168"/>
            <a:chExt cx="334896" cy="336730"/>
          </a:xfrm>
        </p:grpSpPr>
        <p:sp>
          <p:nvSpPr>
            <p:cNvPr id="46" name="Freeform 6">
              <a:extLst>
                <a:ext uri="{FF2B5EF4-FFF2-40B4-BE49-F238E27FC236}">
                  <a16:creationId xmlns:a16="http://schemas.microsoft.com/office/drawing/2014/main" id="{4F98D009-4BE9-404A-8958-C88376613F1E}"/>
                </a:ext>
              </a:extLst>
            </p:cNvPr>
            <p:cNvSpPr>
              <a:spLocks/>
            </p:cNvSpPr>
            <p:nvPr/>
          </p:nvSpPr>
          <p:spPr bwMode="auto">
            <a:xfrm>
              <a:off x="5291922" y="4903168"/>
              <a:ext cx="167907" cy="336730"/>
            </a:xfrm>
            <a:custGeom>
              <a:avLst/>
              <a:gdLst>
                <a:gd name="T0" fmla="*/ 34 w 76"/>
                <a:gd name="T1" fmla="*/ 8 h 152"/>
                <a:gd name="T2" fmla="*/ 56 w 76"/>
                <a:gd name="T3" fmla="*/ 8 h 152"/>
                <a:gd name="T4" fmla="*/ 56 w 76"/>
                <a:gd name="T5" fmla="*/ 0 h 152"/>
                <a:gd name="T6" fmla="*/ 20 w 76"/>
                <a:gd name="T7" fmla="*/ 0 h 152"/>
                <a:gd name="T8" fmla="*/ 20 w 76"/>
                <a:gd name="T9" fmla="*/ 36 h 152"/>
                <a:gd name="T10" fmla="*/ 28 w 76"/>
                <a:gd name="T11" fmla="*/ 36 h 152"/>
                <a:gd name="T12" fmla="*/ 28 w 76"/>
                <a:gd name="T13" fmla="*/ 14 h 152"/>
                <a:gd name="T14" fmla="*/ 68 w 76"/>
                <a:gd name="T15" fmla="*/ 76 h 152"/>
                <a:gd name="T16" fmla="*/ 0 w 76"/>
                <a:gd name="T17" fmla="*/ 144 h 152"/>
                <a:gd name="T18" fmla="*/ 0 w 76"/>
                <a:gd name="T19" fmla="*/ 152 h 152"/>
                <a:gd name="T20" fmla="*/ 76 w 76"/>
                <a:gd name="T21" fmla="*/ 76 h 152"/>
                <a:gd name="T22" fmla="*/ 34 w 76"/>
                <a:gd name="T23" fmla="*/ 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52">
                  <a:moveTo>
                    <a:pt x="34" y="8"/>
                  </a:moveTo>
                  <a:cubicBezTo>
                    <a:pt x="56" y="8"/>
                    <a:pt x="56" y="8"/>
                    <a:pt x="56" y="8"/>
                  </a:cubicBezTo>
                  <a:cubicBezTo>
                    <a:pt x="56" y="0"/>
                    <a:pt x="56" y="0"/>
                    <a:pt x="56" y="0"/>
                  </a:cubicBezTo>
                  <a:cubicBezTo>
                    <a:pt x="20" y="0"/>
                    <a:pt x="20" y="0"/>
                    <a:pt x="20" y="0"/>
                  </a:cubicBezTo>
                  <a:cubicBezTo>
                    <a:pt x="20" y="36"/>
                    <a:pt x="20" y="36"/>
                    <a:pt x="20" y="36"/>
                  </a:cubicBezTo>
                  <a:cubicBezTo>
                    <a:pt x="28" y="36"/>
                    <a:pt x="28" y="36"/>
                    <a:pt x="28" y="36"/>
                  </a:cubicBezTo>
                  <a:cubicBezTo>
                    <a:pt x="28" y="14"/>
                    <a:pt x="28" y="14"/>
                    <a:pt x="28" y="14"/>
                  </a:cubicBezTo>
                  <a:cubicBezTo>
                    <a:pt x="52" y="25"/>
                    <a:pt x="68" y="49"/>
                    <a:pt x="68" y="76"/>
                  </a:cubicBezTo>
                  <a:cubicBezTo>
                    <a:pt x="68" y="113"/>
                    <a:pt x="37" y="144"/>
                    <a:pt x="0" y="144"/>
                  </a:cubicBezTo>
                  <a:cubicBezTo>
                    <a:pt x="0" y="152"/>
                    <a:pt x="0" y="152"/>
                    <a:pt x="0" y="152"/>
                  </a:cubicBezTo>
                  <a:cubicBezTo>
                    <a:pt x="42" y="152"/>
                    <a:pt x="76" y="118"/>
                    <a:pt x="76" y="76"/>
                  </a:cubicBezTo>
                  <a:cubicBezTo>
                    <a:pt x="76" y="47"/>
                    <a:pt x="59" y="21"/>
                    <a:pt x="34" y="8"/>
                  </a:cubicBezTo>
                  <a:close/>
                </a:path>
              </a:pathLst>
            </a:custGeom>
            <a:solidFill>
              <a:schemeClr val="accent2"/>
            </a:solidFill>
            <a:ln w="9525">
              <a:solidFill>
                <a:srgbClr val="425563"/>
              </a:solidFill>
              <a:round/>
              <a:headEnd/>
              <a:tailEnd/>
            </a:ln>
            <a:extLst/>
          </p:spPr>
          <p:txBody>
            <a:bodyPr vert="horz" wrap="square" lIns="76190" tIns="38095" rIns="76190" bIns="38095" numCol="1" anchor="t" anchorCtr="0" compatLnSpc="1">
              <a:prstTxWarp prst="textNoShape">
                <a:avLst/>
              </a:prstTxWarp>
            </a:bodyPr>
            <a:lstStyle/>
            <a:p>
              <a:pPr defTabSz="761863" eaLnBrk="0" fontAlgn="base" hangingPunct="0">
                <a:spcBef>
                  <a:spcPct val="0"/>
                </a:spcBef>
                <a:spcAft>
                  <a:spcPct val="0"/>
                </a:spcAft>
              </a:pPr>
              <a:endParaRPr lang="en-US" sz="1666" b="1">
                <a:solidFill>
                  <a:prstClr val="black"/>
                </a:solidFill>
                <a:latin typeface="MetricHPE" panose="020B0503030202060203" pitchFamily="34" charset="0"/>
                <a:ea typeface="ＭＳ Ｐゴシック" panose="020B0600070205080204" pitchFamily="34" charset="-128"/>
              </a:endParaRPr>
            </a:p>
          </p:txBody>
        </p:sp>
        <p:sp>
          <p:nvSpPr>
            <p:cNvPr id="47" name="Freeform 7">
              <a:extLst>
                <a:ext uri="{FF2B5EF4-FFF2-40B4-BE49-F238E27FC236}">
                  <a16:creationId xmlns:a16="http://schemas.microsoft.com/office/drawing/2014/main" id="{8D25D9D4-C189-4411-A5B5-782963E8AE81}"/>
                </a:ext>
              </a:extLst>
            </p:cNvPr>
            <p:cNvSpPr>
              <a:spLocks/>
            </p:cNvSpPr>
            <p:nvPr/>
          </p:nvSpPr>
          <p:spPr bwMode="auto">
            <a:xfrm>
              <a:off x="5124933" y="4903168"/>
              <a:ext cx="166989" cy="336730"/>
            </a:xfrm>
            <a:custGeom>
              <a:avLst/>
              <a:gdLst>
                <a:gd name="T0" fmla="*/ 48 w 76"/>
                <a:gd name="T1" fmla="*/ 138 h 152"/>
                <a:gd name="T2" fmla="*/ 8 w 76"/>
                <a:gd name="T3" fmla="*/ 76 h 152"/>
                <a:gd name="T4" fmla="*/ 76 w 76"/>
                <a:gd name="T5" fmla="*/ 8 h 152"/>
                <a:gd name="T6" fmla="*/ 76 w 76"/>
                <a:gd name="T7" fmla="*/ 0 h 152"/>
                <a:gd name="T8" fmla="*/ 0 w 76"/>
                <a:gd name="T9" fmla="*/ 76 h 152"/>
                <a:gd name="T10" fmla="*/ 42 w 76"/>
                <a:gd name="T11" fmla="*/ 144 h 152"/>
                <a:gd name="T12" fmla="*/ 20 w 76"/>
                <a:gd name="T13" fmla="*/ 144 h 152"/>
                <a:gd name="T14" fmla="*/ 20 w 76"/>
                <a:gd name="T15" fmla="*/ 152 h 152"/>
                <a:gd name="T16" fmla="*/ 56 w 76"/>
                <a:gd name="T17" fmla="*/ 152 h 152"/>
                <a:gd name="T18" fmla="*/ 56 w 76"/>
                <a:gd name="T19" fmla="*/ 116 h 152"/>
                <a:gd name="T20" fmla="*/ 48 w 76"/>
                <a:gd name="T21" fmla="*/ 116 h 152"/>
                <a:gd name="T22" fmla="*/ 48 w 76"/>
                <a:gd name="T23" fmla="*/ 13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52">
                  <a:moveTo>
                    <a:pt x="48" y="138"/>
                  </a:moveTo>
                  <a:cubicBezTo>
                    <a:pt x="24" y="127"/>
                    <a:pt x="8" y="103"/>
                    <a:pt x="8" y="76"/>
                  </a:cubicBezTo>
                  <a:cubicBezTo>
                    <a:pt x="8" y="39"/>
                    <a:pt x="39" y="8"/>
                    <a:pt x="76" y="8"/>
                  </a:cubicBezTo>
                  <a:cubicBezTo>
                    <a:pt x="76" y="0"/>
                    <a:pt x="76" y="0"/>
                    <a:pt x="76" y="0"/>
                  </a:cubicBezTo>
                  <a:cubicBezTo>
                    <a:pt x="34" y="0"/>
                    <a:pt x="0" y="34"/>
                    <a:pt x="0" y="76"/>
                  </a:cubicBezTo>
                  <a:cubicBezTo>
                    <a:pt x="0" y="105"/>
                    <a:pt x="17" y="131"/>
                    <a:pt x="42" y="144"/>
                  </a:cubicBezTo>
                  <a:cubicBezTo>
                    <a:pt x="20" y="144"/>
                    <a:pt x="20" y="144"/>
                    <a:pt x="20" y="144"/>
                  </a:cubicBezTo>
                  <a:cubicBezTo>
                    <a:pt x="20" y="152"/>
                    <a:pt x="20" y="152"/>
                    <a:pt x="20" y="152"/>
                  </a:cubicBezTo>
                  <a:cubicBezTo>
                    <a:pt x="56" y="152"/>
                    <a:pt x="56" y="152"/>
                    <a:pt x="56" y="152"/>
                  </a:cubicBezTo>
                  <a:cubicBezTo>
                    <a:pt x="56" y="116"/>
                    <a:pt x="56" y="116"/>
                    <a:pt x="56" y="116"/>
                  </a:cubicBezTo>
                  <a:cubicBezTo>
                    <a:pt x="48" y="116"/>
                    <a:pt x="48" y="116"/>
                    <a:pt x="48" y="116"/>
                  </a:cubicBezTo>
                  <a:lnTo>
                    <a:pt x="48" y="138"/>
                  </a:lnTo>
                  <a:close/>
                </a:path>
              </a:pathLst>
            </a:custGeom>
            <a:solidFill>
              <a:schemeClr val="accent3"/>
            </a:solidFill>
            <a:ln w="9525">
              <a:solidFill>
                <a:schemeClr val="accent3"/>
              </a:solidFill>
              <a:round/>
              <a:headEnd/>
              <a:tailEnd/>
            </a:ln>
            <a:extLst/>
          </p:spPr>
          <p:txBody>
            <a:bodyPr vert="horz" wrap="square" lIns="76190" tIns="38095" rIns="76190" bIns="38095" numCol="1" anchor="t" anchorCtr="0" compatLnSpc="1">
              <a:prstTxWarp prst="textNoShape">
                <a:avLst/>
              </a:prstTxWarp>
            </a:bodyPr>
            <a:lstStyle/>
            <a:p>
              <a:pPr defTabSz="761863" eaLnBrk="0" fontAlgn="base" hangingPunct="0">
                <a:spcBef>
                  <a:spcPct val="0"/>
                </a:spcBef>
                <a:spcAft>
                  <a:spcPct val="0"/>
                </a:spcAft>
              </a:pPr>
              <a:endParaRPr lang="en-US" sz="1666" b="1">
                <a:solidFill>
                  <a:prstClr val="black"/>
                </a:solidFill>
                <a:latin typeface="MetricHPE" panose="020B0503030202060203" pitchFamily="34" charset="0"/>
                <a:ea typeface="ＭＳ Ｐゴシック" panose="020B0600070205080204" pitchFamily="34" charset="-128"/>
              </a:endParaRPr>
            </a:p>
          </p:txBody>
        </p:sp>
        <p:sp>
          <p:nvSpPr>
            <p:cNvPr id="48" name="TextBox 47">
              <a:extLst>
                <a:ext uri="{FF2B5EF4-FFF2-40B4-BE49-F238E27FC236}">
                  <a16:creationId xmlns:a16="http://schemas.microsoft.com/office/drawing/2014/main" id="{FE511FCB-9B86-410F-A635-3B1BEA6636F7}"/>
                </a:ext>
              </a:extLst>
            </p:cNvPr>
            <p:cNvSpPr txBox="1"/>
            <p:nvPr/>
          </p:nvSpPr>
          <p:spPr>
            <a:xfrm>
              <a:off x="5198718" y="5014982"/>
              <a:ext cx="187552" cy="138499"/>
            </a:xfrm>
            <a:prstGeom prst="rect">
              <a:avLst/>
            </a:prstGeom>
            <a:noFill/>
          </p:spPr>
          <p:txBody>
            <a:bodyPr wrap="none" lIns="0" tIns="0" rIns="0" bIns="0" rtlCol="0" anchor="ctr">
              <a:spAutoFit/>
            </a:bodyPr>
            <a:lstStyle/>
            <a:p>
              <a:pPr algn="ctr" defTabSz="761863" eaLnBrk="0" fontAlgn="base" hangingPunct="0">
                <a:lnSpc>
                  <a:spcPct val="90000"/>
                </a:lnSpc>
                <a:spcBef>
                  <a:spcPct val="0"/>
                </a:spcBef>
                <a:spcAft>
                  <a:spcPct val="0"/>
                </a:spcAft>
              </a:pPr>
              <a:r>
                <a:rPr lang="en-US" sz="1000" b="1" dirty="0">
                  <a:solidFill>
                    <a:prstClr val="black"/>
                  </a:solidFill>
                  <a:latin typeface="MetricHPE" panose="020B0503030202060203" pitchFamily="34" charset="0"/>
                  <a:ea typeface="ＭＳ Ｐゴシック" panose="020B0600070205080204" pitchFamily="34" charset="-128"/>
                </a:rPr>
                <a:t>API</a:t>
              </a:r>
            </a:p>
          </p:txBody>
        </p:sp>
      </p:grpSp>
    </p:spTree>
    <p:extLst>
      <p:ext uri="{BB962C8B-B14F-4D97-AF65-F5344CB8AC3E}">
        <p14:creationId xmlns:p14="http://schemas.microsoft.com/office/powerpoint/2010/main" val="28020932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548"/>
            <a:ext cx="12192000" cy="6858000"/>
          </a:xfrm>
          <a:prstGeom prst="rect">
            <a:avLst/>
          </a:prstGeom>
          <a:solidFill>
            <a:schemeClr val="accent1"/>
          </a:solidFill>
          <a:ln w="1143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prstClr val="white"/>
              </a:solidFill>
            </a:endParaRPr>
          </a:p>
        </p:txBody>
      </p:sp>
      <p:pic>
        <p:nvPicPr>
          <p:cNvPr id="6" name="Picture 5" descr="onepshere_1.png"/>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2979114"/>
            <a:ext cx="5545667" cy="2635879"/>
          </a:xfrm>
          <a:prstGeom prst="rect">
            <a:avLst/>
          </a:prstGeom>
        </p:spPr>
      </p:pic>
      <p:pic>
        <p:nvPicPr>
          <p:cNvPr id="7" name="Picture 6" descr="onesphere_2.png"/>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2042611" y="1619251"/>
            <a:ext cx="6294203" cy="5746750"/>
          </a:xfrm>
          <a:prstGeom prst="rect">
            <a:avLst/>
          </a:prstGeom>
        </p:spPr>
      </p:pic>
      <p:pic>
        <p:nvPicPr>
          <p:cNvPr id="9" name="Picture 8" descr="onesphere_3.png"/>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4921818" y="2119721"/>
            <a:ext cx="4328016" cy="4738279"/>
          </a:xfrm>
          <a:prstGeom prst="rect">
            <a:avLst/>
          </a:prstGeom>
        </p:spPr>
      </p:pic>
      <p:sp>
        <p:nvSpPr>
          <p:cNvPr id="2" name="Rectangle 1"/>
          <p:cNvSpPr/>
          <p:nvPr/>
        </p:nvSpPr>
        <p:spPr>
          <a:xfrm>
            <a:off x="515454" y="454906"/>
            <a:ext cx="1841210" cy="523220"/>
          </a:xfrm>
          <a:prstGeom prst="rect">
            <a:avLst/>
          </a:prstGeom>
        </p:spPr>
        <p:txBody>
          <a:bodyPr wrap="none">
            <a:spAutoFit/>
          </a:bodyPr>
          <a:lstStyle/>
          <a:p>
            <a:r>
              <a:rPr lang="en-US" sz="2800" b="1" dirty="0">
                <a:solidFill>
                  <a:prstClr val="white"/>
                </a:solidFill>
                <a:latin typeface="MetricHPE Semibold" panose="020B0703030202060203" pitchFamily="34" charset="0"/>
                <a:cs typeface="MetricHPE Thin"/>
              </a:rPr>
              <a:t>Introducing</a:t>
            </a:r>
          </a:p>
        </p:txBody>
      </p:sp>
      <p:sp>
        <p:nvSpPr>
          <p:cNvPr id="16" name="TextBox 15"/>
          <p:cNvSpPr txBox="1"/>
          <p:nvPr/>
        </p:nvSpPr>
        <p:spPr>
          <a:xfrm>
            <a:off x="409445" y="454906"/>
            <a:ext cx="11656863" cy="2600712"/>
          </a:xfrm>
          <a:prstGeom prst="rect">
            <a:avLst/>
          </a:prstGeom>
          <a:noFill/>
        </p:spPr>
        <p:txBody>
          <a:bodyPr wrap="square" rtlCol="0">
            <a:spAutoFit/>
          </a:bodyPr>
          <a:lstStyle/>
          <a:p>
            <a:r>
              <a:rPr lang="en-US" sz="13800" dirty="0">
                <a:solidFill>
                  <a:prstClr val="white"/>
                </a:solidFill>
                <a:latin typeface="MetricHPE Thin"/>
                <a:cs typeface="MetricHPE Thin"/>
              </a:rPr>
              <a:t>HPE OneSphere</a:t>
            </a:r>
            <a:endParaRPr lang="en-US" sz="6600" dirty="0">
              <a:solidFill>
                <a:prstClr val="white"/>
              </a:solidFill>
              <a:latin typeface="MetricHPE Thin"/>
              <a:cs typeface="MetricHPE Thin"/>
            </a:endParaRPr>
          </a:p>
          <a:p>
            <a:pPr>
              <a:lnSpc>
                <a:spcPts val="2999"/>
              </a:lnSpc>
            </a:pPr>
            <a:r>
              <a:rPr lang="en-US" sz="2400" dirty="0">
                <a:solidFill>
                  <a:prstClr val="white"/>
                </a:solidFill>
                <a:latin typeface="MetricHPE Thin"/>
                <a:cs typeface="MetricHPE Thin"/>
              </a:rPr>
              <a:t>Simplifies multi-cloud management so you can build clouds, develop apps and gain insights faster</a:t>
            </a:r>
          </a:p>
        </p:txBody>
      </p:sp>
    </p:spTree>
    <p:extLst>
      <p:ext uri="{BB962C8B-B14F-4D97-AF65-F5344CB8AC3E}">
        <p14:creationId xmlns:p14="http://schemas.microsoft.com/office/powerpoint/2010/main" val="2501390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4806706" y="4541375"/>
            <a:ext cx="6194669" cy="1122713"/>
            <a:chOff x="8548848" y="2488621"/>
            <a:chExt cx="6194669" cy="1122713"/>
          </a:xfrm>
        </p:grpSpPr>
        <p:sp>
          <p:nvSpPr>
            <p:cNvPr id="10" name="Rectangle 9"/>
            <p:cNvSpPr/>
            <p:nvPr/>
          </p:nvSpPr>
          <p:spPr>
            <a:xfrm>
              <a:off x="10948108" y="2965003"/>
              <a:ext cx="3795409" cy="646331"/>
            </a:xfrm>
            <a:prstGeom prst="rect">
              <a:avLst/>
            </a:prstGeom>
          </p:spPr>
          <p:txBody>
            <a:bodyPr wrap="square">
              <a:spAutoFit/>
            </a:bodyPr>
            <a:lstStyle/>
            <a:p>
              <a:pPr>
                <a:lnSpc>
                  <a:spcPct val="90000"/>
                </a:lnSpc>
                <a:defRPr/>
              </a:pPr>
              <a:r>
                <a:rPr lang="en-US" sz="2000" dirty="0">
                  <a:solidFill>
                    <a:prstClr val="black"/>
                  </a:solidFill>
                  <a:latin typeface="MetricHPE" panose="020B0503030202060203" pitchFamily="34" charset="0"/>
                </a:rPr>
                <a:t>Private clouds, Azure Stack, VMs,</a:t>
              </a:r>
              <a:br>
                <a:rPr lang="en-US" sz="2000" dirty="0">
                  <a:solidFill>
                    <a:prstClr val="black"/>
                  </a:solidFill>
                  <a:latin typeface="MetricHPE" panose="020B0503030202060203" pitchFamily="34" charset="0"/>
                </a:rPr>
              </a:br>
              <a:r>
                <a:rPr lang="en-US" sz="2000" dirty="0">
                  <a:solidFill>
                    <a:prstClr val="black"/>
                  </a:solidFill>
                  <a:latin typeface="MetricHPE" panose="020B0503030202060203" pitchFamily="34" charset="0"/>
                </a:rPr>
                <a:t>containers and bare metal</a:t>
              </a:r>
            </a:p>
          </p:txBody>
        </p:sp>
        <p:pic>
          <p:nvPicPr>
            <p:cNvPr id="14" name="Picture 13"/>
            <p:cNvPicPr>
              <a:picLocks noChangeAspect="1"/>
            </p:cNvPicPr>
            <p:nvPr/>
          </p:nvPicPr>
          <p:blipFill rotWithShape="1">
            <a:blip r:embed="rId3"/>
            <a:srcRect r="-6471" b="65103"/>
            <a:stretch/>
          </p:blipFill>
          <p:spPr>
            <a:xfrm>
              <a:off x="9382647" y="3030114"/>
              <a:ext cx="808717" cy="557270"/>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06049" y="3030114"/>
              <a:ext cx="588923" cy="497640"/>
            </a:xfrm>
            <a:prstGeom prst="rect">
              <a:avLst/>
            </a:prstGeom>
          </p:spPr>
        </p:pic>
        <p:sp>
          <p:nvSpPr>
            <p:cNvPr id="38" name="Rectangle 37"/>
            <p:cNvSpPr/>
            <p:nvPr/>
          </p:nvSpPr>
          <p:spPr>
            <a:xfrm>
              <a:off x="8548848" y="2488621"/>
              <a:ext cx="5224029" cy="452432"/>
            </a:xfrm>
            <a:prstGeom prst="rect">
              <a:avLst/>
            </a:prstGeom>
          </p:spPr>
          <p:txBody>
            <a:bodyPr wrap="square">
              <a:spAutoFit/>
            </a:bodyPr>
            <a:lstStyle/>
            <a:p>
              <a:pPr algn="ctr">
                <a:lnSpc>
                  <a:spcPct val="90000"/>
                </a:lnSpc>
                <a:defRPr/>
              </a:pPr>
              <a:r>
                <a:rPr lang="en-US" sz="2600" dirty="0">
                  <a:solidFill>
                    <a:prstClr val="black"/>
                  </a:solidFill>
                  <a:latin typeface="MetricHPE Semibold" panose="020B0703030202060203" pitchFamily="34" charset="0"/>
                </a:rPr>
                <a:t>Simplifies your on-premises</a:t>
              </a:r>
            </a:p>
          </p:txBody>
        </p:sp>
      </p:grpSp>
      <p:grpSp>
        <p:nvGrpSpPr>
          <p:cNvPr id="4" name="Group 3"/>
          <p:cNvGrpSpPr/>
          <p:nvPr/>
        </p:nvGrpSpPr>
        <p:grpSpPr>
          <a:xfrm>
            <a:off x="5159360" y="2193048"/>
            <a:ext cx="4871375" cy="1124489"/>
            <a:chOff x="866343" y="2521036"/>
            <a:chExt cx="4871375" cy="1124489"/>
          </a:xfrm>
        </p:grpSpPr>
        <p:sp>
          <p:nvSpPr>
            <p:cNvPr id="7" name="Rectangle 6"/>
            <p:cNvSpPr/>
            <p:nvPr/>
          </p:nvSpPr>
          <p:spPr>
            <a:xfrm>
              <a:off x="3737537" y="3245415"/>
              <a:ext cx="1149674" cy="400110"/>
            </a:xfrm>
            <a:prstGeom prst="rect">
              <a:avLst/>
            </a:prstGeom>
          </p:spPr>
          <p:txBody>
            <a:bodyPr wrap="none">
              <a:spAutoFit/>
            </a:bodyPr>
            <a:lstStyle/>
            <a:p>
              <a:pPr algn="ctr">
                <a:defRPr/>
              </a:pPr>
              <a:r>
                <a:rPr lang="en-US" sz="2000" dirty="0">
                  <a:solidFill>
                    <a:prstClr val="black"/>
                  </a:solidFill>
                  <a:latin typeface="MetricHPE" panose="020B0503030202060203" pitchFamily="34" charset="0"/>
                </a:rPr>
                <a:t>Cloud28+</a:t>
              </a:r>
            </a:p>
          </p:txBody>
        </p:sp>
        <p:sp>
          <p:nvSpPr>
            <p:cNvPr id="8" name="Rectangle 7"/>
            <p:cNvSpPr/>
            <p:nvPr/>
          </p:nvSpPr>
          <p:spPr>
            <a:xfrm>
              <a:off x="866343" y="2521036"/>
              <a:ext cx="4871375" cy="452432"/>
            </a:xfrm>
            <a:prstGeom prst="rect">
              <a:avLst/>
            </a:prstGeom>
          </p:spPr>
          <p:txBody>
            <a:bodyPr wrap="square">
              <a:spAutoFit/>
            </a:bodyPr>
            <a:lstStyle/>
            <a:p>
              <a:pPr algn="ctr">
                <a:lnSpc>
                  <a:spcPct val="90000"/>
                </a:lnSpc>
                <a:defRPr/>
              </a:pPr>
              <a:r>
                <a:rPr lang="en-US" sz="2600" dirty="0">
                  <a:solidFill>
                    <a:prstClr val="black"/>
                  </a:solidFill>
                  <a:latin typeface="MetricHPE Semibold" panose="020B0703030202060203" pitchFamily="34" charset="0"/>
                </a:rPr>
                <a:t>Simplifies all your public clouds</a:t>
              </a:r>
            </a:p>
          </p:txBody>
        </p:sp>
        <p:sp>
          <p:nvSpPr>
            <p:cNvPr id="17" name="Rectangle 16"/>
            <p:cNvSpPr/>
            <p:nvPr/>
          </p:nvSpPr>
          <p:spPr>
            <a:xfrm>
              <a:off x="2738794" y="2920774"/>
              <a:ext cx="1091902" cy="400110"/>
            </a:xfrm>
            <a:prstGeom prst="rect">
              <a:avLst/>
            </a:prstGeom>
          </p:spPr>
          <p:txBody>
            <a:bodyPr wrap="square">
              <a:spAutoFit/>
            </a:bodyPr>
            <a:lstStyle/>
            <a:p>
              <a:pPr algn="ctr">
                <a:defRPr/>
              </a:pPr>
              <a:r>
                <a:rPr lang="en-US" sz="2000" dirty="0">
                  <a:solidFill>
                    <a:prstClr val="black"/>
                  </a:solidFill>
                  <a:latin typeface="MetricHPE" panose="020B0503030202060203" pitchFamily="34" charset="0"/>
                </a:rPr>
                <a:t>AWS</a:t>
              </a:r>
            </a:p>
          </p:txBody>
        </p:sp>
        <p:sp>
          <p:nvSpPr>
            <p:cNvPr id="45" name="Rectangle 44"/>
            <p:cNvSpPr/>
            <p:nvPr/>
          </p:nvSpPr>
          <p:spPr>
            <a:xfrm>
              <a:off x="2785164" y="3245415"/>
              <a:ext cx="1091902" cy="400110"/>
            </a:xfrm>
            <a:prstGeom prst="rect">
              <a:avLst/>
            </a:prstGeom>
          </p:spPr>
          <p:txBody>
            <a:bodyPr wrap="square">
              <a:spAutoFit/>
            </a:bodyPr>
            <a:lstStyle/>
            <a:p>
              <a:pPr algn="ctr">
                <a:defRPr/>
              </a:pPr>
              <a:r>
                <a:rPr lang="en-US" sz="2000" dirty="0">
                  <a:solidFill>
                    <a:prstClr val="black"/>
                  </a:solidFill>
                  <a:latin typeface="MetricHPE" panose="020B0503030202060203" pitchFamily="34" charset="0"/>
                </a:rPr>
                <a:t>Azure</a:t>
              </a:r>
            </a:p>
          </p:txBody>
        </p:sp>
        <p:sp>
          <p:nvSpPr>
            <p:cNvPr id="46" name="Rectangle 45"/>
            <p:cNvSpPr/>
            <p:nvPr/>
          </p:nvSpPr>
          <p:spPr>
            <a:xfrm>
              <a:off x="3615258" y="2920774"/>
              <a:ext cx="1091902" cy="400110"/>
            </a:xfrm>
            <a:prstGeom prst="rect">
              <a:avLst/>
            </a:prstGeom>
          </p:spPr>
          <p:txBody>
            <a:bodyPr wrap="square">
              <a:spAutoFit/>
            </a:bodyPr>
            <a:lstStyle/>
            <a:p>
              <a:pPr algn="ctr">
                <a:defRPr/>
              </a:pPr>
              <a:r>
                <a:rPr lang="en-US" sz="2000" dirty="0">
                  <a:solidFill>
                    <a:prstClr val="black"/>
                  </a:solidFill>
                  <a:latin typeface="MetricHPE" panose="020B0503030202060203" pitchFamily="34" charset="0"/>
                </a:rPr>
                <a:t>Google</a:t>
              </a:r>
            </a:p>
          </p:txBody>
        </p:sp>
        <p:pic>
          <p:nvPicPr>
            <p:cNvPr id="12" name="Picture 11"/>
            <p:cNvPicPr>
              <a:picLocks noChangeAspect="1"/>
            </p:cNvPicPr>
            <p:nvPr/>
          </p:nvPicPr>
          <p:blipFill rotWithShape="1">
            <a:blip r:embed="rId3"/>
            <a:srcRect r="-6471" b="65103"/>
            <a:stretch/>
          </p:blipFill>
          <p:spPr>
            <a:xfrm>
              <a:off x="1227580" y="3030114"/>
              <a:ext cx="808717" cy="557270"/>
            </a:xfrm>
            <a:prstGeom prst="rect">
              <a:avLst/>
            </a:prstGeom>
          </p:spPr>
        </p:pic>
        <p:pic>
          <p:nvPicPr>
            <p:cNvPr id="22" name="Picture 21"/>
            <p:cNvPicPr>
              <a:picLocks noChangeAspect="1"/>
            </p:cNvPicPr>
            <p:nvPr/>
          </p:nvPicPr>
          <p:blipFill rotWithShape="1">
            <a:blip r:embed="rId3"/>
            <a:srcRect r="-6471" b="65103"/>
            <a:stretch/>
          </p:blipFill>
          <p:spPr>
            <a:xfrm>
              <a:off x="2140984" y="3030114"/>
              <a:ext cx="808717" cy="557270"/>
            </a:xfrm>
            <a:prstGeom prst="rect">
              <a:avLst/>
            </a:prstGeom>
          </p:spPr>
        </p:pic>
      </p:grpSp>
      <p:grpSp>
        <p:nvGrpSpPr>
          <p:cNvPr id="6" name="Group 5"/>
          <p:cNvGrpSpPr/>
          <p:nvPr/>
        </p:nvGrpSpPr>
        <p:grpSpPr>
          <a:xfrm>
            <a:off x="1405131" y="2740988"/>
            <a:ext cx="3401575" cy="2097763"/>
            <a:chOff x="4414008" y="2683525"/>
            <a:chExt cx="3401575" cy="2097763"/>
          </a:xfrm>
        </p:grpSpPr>
        <p:sp>
          <p:nvSpPr>
            <p:cNvPr id="24" name="Rectangle 23"/>
            <p:cNvSpPr/>
            <p:nvPr/>
          </p:nvSpPr>
          <p:spPr>
            <a:xfrm>
              <a:off x="4432504" y="4356556"/>
              <a:ext cx="3364582" cy="424732"/>
            </a:xfrm>
            <a:prstGeom prst="rect">
              <a:avLst/>
            </a:prstGeom>
          </p:spPr>
          <p:txBody>
            <a:bodyPr wrap="square">
              <a:spAutoFit/>
            </a:bodyPr>
            <a:lstStyle/>
            <a:p>
              <a:pPr algn="ctr">
                <a:lnSpc>
                  <a:spcPct val="90000"/>
                </a:lnSpc>
                <a:defRPr/>
              </a:pPr>
              <a:r>
                <a:rPr lang="en-US" sz="2400" b="1">
                  <a:solidFill>
                    <a:prstClr val="black"/>
                  </a:solidFill>
                  <a:latin typeface="MetricHPE Semibold" panose="020B0703030202060203" pitchFamily="34" charset="0"/>
                  <a:ea typeface="Arial" charset="0"/>
                  <a:cs typeface="Arial" charset="0"/>
                </a:rPr>
                <a:t>Software </a:t>
              </a:r>
              <a:r>
                <a:rPr lang="en-US" sz="2400" b="1" dirty="0">
                  <a:solidFill>
                    <a:prstClr val="black"/>
                  </a:solidFill>
                  <a:latin typeface="MetricHPE Semibold" panose="020B0703030202060203" pitchFamily="34" charset="0"/>
                  <a:ea typeface="Arial" charset="0"/>
                  <a:cs typeface="Arial" charset="0"/>
                </a:rPr>
                <a:t>as </a:t>
              </a:r>
              <a:r>
                <a:rPr lang="en-US" sz="2400" b="1">
                  <a:solidFill>
                    <a:prstClr val="black"/>
                  </a:solidFill>
                  <a:latin typeface="MetricHPE Semibold" panose="020B0703030202060203" pitchFamily="34" charset="0"/>
                  <a:ea typeface="Arial" charset="0"/>
                  <a:cs typeface="Arial" charset="0"/>
                </a:rPr>
                <a:t>a service</a:t>
              </a:r>
              <a:endParaRPr lang="en-US" sz="2400" b="1" dirty="0">
                <a:solidFill>
                  <a:prstClr val="black"/>
                </a:solidFill>
                <a:latin typeface="MetricHPE Semibold" panose="020B0703030202060203" pitchFamily="34" charset="0"/>
                <a:ea typeface="Arial" charset="0"/>
                <a:cs typeface="Arial" charset="0"/>
              </a:endParaRPr>
            </a:p>
          </p:txBody>
        </p:sp>
        <p:pic>
          <p:nvPicPr>
            <p:cNvPr id="20" name="Picture 1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4414008" y="2683525"/>
              <a:ext cx="3401575" cy="1636779"/>
            </a:xfrm>
            <a:prstGeom prst="rect">
              <a:avLst/>
            </a:prstGeom>
          </p:spPr>
        </p:pic>
      </p:grpSp>
      <p:sp>
        <p:nvSpPr>
          <p:cNvPr id="5" name="Title 4"/>
          <p:cNvSpPr>
            <a:spLocks noGrp="1"/>
          </p:cNvSpPr>
          <p:nvPr>
            <p:ph type="title"/>
          </p:nvPr>
        </p:nvSpPr>
        <p:spPr/>
        <p:txBody>
          <a:bodyPr>
            <a:normAutofit fontScale="90000"/>
          </a:bodyPr>
          <a:lstStyle/>
          <a:p>
            <a:r>
              <a:rPr lang="en-US" dirty="0"/>
              <a:t>OneSphere Intent</a:t>
            </a:r>
          </a:p>
        </p:txBody>
      </p:sp>
      <p:sp>
        <p:nvSpPr>
          <p:cNvPr id="23" name="Freeform 22"/>
          <p:cNvSpPr/>
          <p:nvPr/>
        </p:nvSpPr>
        <p:spPr>
          <a:xfrm flipV="1">
            <a:off x="4818000" y="3991564"/>
            <a:ext cx="697116" cy="1282684"/>
          </a:xfrm>
          <a:custGeom>
            <a:avLst/>
            <a:gdLst>
              <a:gd name="connsiteX0" fmla="*/ 697116 w 715223"/>
              <a:gd name="connsiteY0" fmla="*/ 0 h 2326741"/>
              <a:gd name="connsiteX1" fmla="*/ 0 w 715223"/>
              <a:gd name="connsiteY1" fmla="*/ 0 h 2326741"/>
              <a:gd name="connsiteX2" fmla="*/ 0 w 715223"/>
              <a:gd name="connsiteY2" fmla="*/ 2326741 h 2326741"/>
              <a:gd name="connsiteX3" fmla="*/ 715223 w 715223"/>
              <a:gd name="connsiteY3" fmla="*/ 2326741 h 2326741"/>
              <a:gd name="connsiteX0" fmla="*/ 697116 w 697116"/>
              <a:gd name="connsiteY0" fmla="*/ 0 h 2326741"/>
              <a:gd name="connsiteX1" fmla="*/ 0 w 697116"/>
              <a:gd name="connsiteY1" fmla="*/ 0 h 2326741"/>
              <a:gd name="connsiteX2" fmla="*/ 0 w 697116"/>
              <a:gd name="connsiteY2" fmla="*/ 2326741 h 2326741"/>
            </a:gdLst>
            <a:ahLst/>
            <a:cxnLst>
              <a:cxn ang="0">
                <a:pos x="connsiteX0" y="connsiteY0"/>
              </a:cxn>
              <a:cxn ang="0">
                <a:pos x="connsiteX1" y="connsiteY1"/>
              </a:cxn>
              <a:cxn ang="0">
                <a:pos x="connsiteX2" y="connsiteY2"/>
              </a:cxn>
            </a:cxnLst>
            <a:rect l="l" t="t" r="r" b="b"/>
            <a:pathLst>
              <a:path w="697116" h="2326741">
                <a:moveTo>
                  <a:pt x="697116" y="0"/>
                </a:moveTo>
                <a:lnTo>
                  <a:pt x="0" y="0"/>
                </a:lnTo>
                <a:lnTo>
                  <a:pt x="0" y="2326741"/>
                </a:lnTo>
              </a:path>
            </a:pathLst>
          </a:custGeom>
          <a:noFill/>
          <a:ln w="38100" cap="rnd">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25" name="Freeform 24"/>
          <p:cNvSpPr/>
          <p:nvPr/>
        </p:nvSpPr>
        <p:spPr>
          <a:xfrm>
            <a:off x="4818000" y="2671672"/>
            <a:ext cx="697116" cy="1282684"/>
          </a:xfrm>
          <a:custGeom>
            <a:avLst/>
            <a:gdLst>
              <a:gd name="connsiteX0" fmla="*/ 697116 w 715223"/>
              <a:gd name="connsiteY0" fmla="*/ 0 h 2326741"/>
              <a:gd name="connsiteX1" fmla="*/ 0 w 715223"/>
              <a:gd name="connsiteY1" fmla="*/ 0 h 2326741"/>
              <a:gd name="connsiteX2" fmla="*/ 0 w 715223"/>
              <a:gd name="connsiteY2" fmla="*/ 2326741 h 2326741"/>
              <a:gd name="connsiteX3" fmla="*/ 715223 w 715223"/>
              <a:gd name="connsiteY3" fmla="*/ 2326741 h 2326741"/>
              <a:gd name="connsiteX0" fmla="*/ 697116 w 697116"/>
              <a:gd name="connsiteY0" fmla="*/ 0 h 2326741"/>
              <a:gd name="connsiteX1" fmla="*/ 0 w 697116"/>
              <a:gd name="connsiteY1" fmla="*/ 0 h 2326741"/>
              <a:gd name="connsiteX2" fmla="*/ 0 w 697116"/>
              <a:gd name="connsiteY2" fmla="*/ 2326741 h 2326741"/>
            </a:gdLst>
            <a:ahLst/>
            <a:cxnLst>
              <a:cxn ang="0">
                <a:pos x="connsiteX0" y="connsiteY0"/>
              </a:cxn>
              <a:cxn ang="0">
                <a:pos x="connsiteX1" y="connsiteY1"/>
              </a:cxn>
              <a:cxn ang="0">
                <a:pos x="connsiteX2" y="connsiteY2"/>
              </a:cxn>
            </a:cxnLst>
            <a:rect l="l" t="t" r="r" b="b"/>
            <a:pathLst>
              <a:path w="697116" h="2326741">
                <a:moveTo>
                  <a:pt x="697116" y="0"/>
                </a:moveTo>
                <a:lnTo>
                  <a:pt x="0" y="0"/>
                </a:lnTo>
                <a:lnTo>
                  <a:pt x="0" y="2326741"/>
                </a:lnTo>
              </a:path>
            </a:pathLst>
          </a:custGeom>
          <a:noFill/>
          <a:ln w="38100" cap="rnd">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Tree>
    <p:extLst>
      <p:ext uri="{BB962C8B-B14F-4D97-AF65-F5344CB8AC3E}">
        <p14:creationId xmlns:p14="http://schemas.microsoft.com/office/powerpoint/2010/main" val="2464440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p:nvPr/>
        </p:nvSpPr>
        <p:spPr>
          <a:xfrm>
            <a:off x="6114795" y="4307305"/>
            <a:ext cx="0" cy="1058779"/>
          </a:xfrm>
          <a:custGeom>
            <a:avLst/>
            <a:gdLst>
              <a:gd name="connsiteX0" fmla="*/ 0 w 0"/>
              <a:gd name="connsiteY0" fmla="*/ 0 h 1058779"/>
              <a:gd name="connsiteX1" fmla="*/ 0 w 0"/>
              <a:gd name="connsiteY1" fmla="*/ 1058779 h 1058779"/>
            </a:gdLst>
            <a:ahLst/>
            <a:cxnLst>
              <a:cxn ang="0">
                <a:pos x="connsiteX0" y="connsiteY0"/>
              </a:cxn>
              <a:cxn ang="0">
                <a:pos x="connsiteX1" y="connsiteY1"/>
              </a:cxn>
            </a:cxnLst>
            <a:rect l="l" t="t" r="r" b="b"/>
            <a:pathLst>
              <a:path h="1058779">
                <a:moveTo>
                  <a:pt x="0" y="0"/>
                </a:moveTo>
                <a:lnTo>
                  <a:pt x="0" y="1058779"/>
                </a:lnTo>
              </a:path>
            </a:pathLst>
          </a:custGeom>
          <a:noFill/>
          <a:ln w="38100" cap="rnd">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Freeform 17"/>
          <p:cNvSpPr/>
          <p:nvPr/>
        </p:nvSpPr>
        <p:spPr>
          <a:xfrm flipH="1">
            <a:off x="6976713" y="1985211"/>
            <a:ext cx="2792993" cy="1299410"/>
          </a:xfrm>
          <a:custGeom>
            <a:avLst/>
            <a:gdLst>
              <a:gd name="connsiteX0" fmla="*/ 0 w 2394284"/>
              <a:gd name="connsiteY0" fmla="*/ 0 h 1299410"/>
              <a:gd name="connsiteX1" fmla="*/ 1058779 w 2394284"/>
              <a:gd name="connsiteY1" fmla="*/ 0 h 1299410"/>
              <a:gd name="connsiteX2" fmla="*/ 1058779 w 2394284"/>
              <a:gd name="connsiteY2" fmla="*/ 1299410 h 1299410"/>
              <a:gd name="connsiteX3" fmla="*/ 2394284 w 2394284"/>
              <a:gd name="connsiteY3" fmla="*/ 1299410 h 1299410"/>
            </a:gdLst>
            <a:ahLst/>
            <a:cxnLst>
              <a:cxn ang="0">
                <a:pos x="connsiteX0" y="connsiteY0"/>
              </a:cxn>
              <a:cxn ang="0">
                <a:pos x="connsiteX1" y="connsiteY1"/>
              </a:cxn>
              <a:cxn ang="0">
                <a:pos x="connsiteX2" y="connsiteY2"/>
              </a:cxn>
              <a:cxn ang="0">
                <a:pos x="connsiteX3" y="connsiteY3"/>
              </a:cxn>
            </a:cxnLst>
            <a:rect l="l" t="t" r="r" b="b"/>
            <a:pathLst>
              <a:path w="2394284" h="1299410">
                <a:moveTo>
                  <a:pt x="0" y="0"/>
                </a:moveTo>
                <a:lnTo>
                  <a:pt x="1058779" y="0"/>
                </a:lnTo>
                <a:lnTo>
                  <a:pt x="1058779" y="1299410"/>
                </a:lnTo>
                <a:lnTo>
                  <a:pt x="2394284" y="1299410"/>
                </a:lnTo>
              </a:path>
            </a:pathLst>
          </a:custGeom>
          <a:noFill/>
          <a:ln w="38100" cap="rnd">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Rectangle 14"/>
          <p:cNvSpPr/>
          <p:nvPr/>
        </p:nvSpPr>
        <p:spPr>
          <a:xfrm>
            <a:off x="7913593" y="2334751"/>
            <a:ext cx="1200387" cy="590931"/>
          </a:xfrm>
          <a:prstGeom prst="rect">
            <a:avLst/>
          </a:prstGeom>
          <a:solidFill>
            <a:schemeClr val="bg1"/>
          </a:solidFill>
        </p:spPr>
        <p:txBody>
          <a:bodyPr wrap="square">
            <a:spAutoFit/>
          </a:bodyPr>
          <a:lstStyle/>
          <a:p>
            <a:pPr marL="0" lvl="2" algn="ctr">
              <a:lnSpc>
                <a:spcPct val="90000"/>
              </a:lnSpc>
              <a:spcAft>
                <a:spcPts val="400"/>
              </a:spcAft>
            </a:pPr>
            <a:r>
              <a:rPr lang="en-US" b="1" dirty="0">
                <a:solidFill>
                  <a:prstClr val="black"/>
                </a:solidFill>
                <a:latin typeface="MetricHPE" panose="020B0503030202060203" pitchFamily="34" charset="0"/>
              </a:rPr>
              <a:t>More apps less ops</a:t>
            </a:r>
          </a:p>
        </p:txBody>
      </p:sp>
      <p:sp>
        <p:nvSpPr>
          <p:cNvPr id="4" name="Rectangle 3"/>
          <p:cNvSpPr/>
          <p:nvPr/>
        </p:nvSpPr>
        <p:spPr>
          <a:xfrm>
            <a:off x="5441726" y="4620476"/>
            <a:ext cx="1346138" cy="341632"/>
          </a:xfrm>
          <a:prstGeom prst="rect">
            <a:avLst/>
          </a:prstGeom>
          <a:solidFill>
            <a:schemeClr val="bg1"/>
          </a:solidFill>
        </p:spPr>
        <p:txBody>
          <a:bodyPr wrap="none">
            <a:spAutoFit/>
          </a:bodyPr>
          <a:lstStyle/>
          <a:p>
            <a:pPr marL="0" lvl="2">
              <a:lnSpc>
                <a:spcPct val="90000"/>
              </a:lnSpc>
              <a:spcAft>
                <a:spcPts val="400"/>
              </a:spcAft>
            </a:pPr>
            <a:r>
              <a:rPr lang="en-US" b="1" dirty="0">
                <a:solidFill>
                  <a:prstClr val="black"/>
                </a:solidFill>
                <a:latin typeface="MetricHPE" panose="020B0503030202060203" pitchFamily="34" charset="0"/>
              </a:rPr>
              <a:t>Increase ROI</a:t>
            </a:r>
          </a:p>
        </p:txBody>
      </p:sp>
      <p:sp>
        <p:nvSpPr>
          <p:cNvPr id="5" name="Freeform 4"/>
          <p:cNvSpPr/>
          <p:nvPr/>
        </p:nvSpPr>
        <p:spPr>
          <a:xfrm>
            <a:off x="2406316" y="1985211"/>
            <a:ext cx="2394284" cy="1299410"/>
          </a:xfrm>
          <a:custGeom>
            <a:avLst/>
            <a:gdLst>
              <a:gd name="connsiteX0" fmla="*/ 0 w 2394284"/>
              <a:gd name="connsiteY0" fmla="*/ 0 h 1299410"/>
              <a:gd name="connsiteX1" fmla="*/ 1058779 w 2394284"/>
              <a:gd name="connsiteY1" fmla="*/ 0 h 1299410"/>
              <a:gd name="connsiteX2" fmla="*/ 1058779 w 2394284"/>
              <a:gd name="connsiteY2" fmla="*/ 1299410 h 1299410"/>
              <a:gd name="connsiteX3" fmla="*/ 2394284 w 2394284"/>
              <a:gd name="connsiteY3" fmla="*/ 1299410 h 1299410"/>
            </a:gdLst>
            <a:ahLst/>
            <a:cxnLst>
              <a:cxn ang="0">
                <a:pos x="connsiteX0" y="connsiteY0"/>
              </a:cxn>
              <a:cxn ang="0">
                <a:pos x="connsiteX1" y="connsiteY1"/>
              </a:cxn>
              <a:cxn ang="0">
                <a:pos x="connsiteX2" y="connsiteY2"/>
              </a:cxn>
              <a:cxn ang="0">
                <a:pos x="connsiteX3" y="connsiteY3"/>
              </a:cxn>
            </a:cxnLst>
            <a:rect l="l" t="t" r="r" b="b"/>
            <a:pathLst>
              <a:path w="2394284" h="1299410">
                <a:moveTo>
                  <a:pt x="0" y="0"/>
                </a:moveTo>
                <a:lnTo>
                  <a:pt x="1058779" y="0"/>
                </a:lnTo>
                <a:lnTo>
                  <a:pt x="1058779" y="1299410"/>
                </a:lnTo>
                <a:lnTo>
                  <a:pt x="2394284" y="1299410"/>
                </a:lnTo>
              </a:path>
            </a:pathLst>
          </a:custGeom>
          <a:noFill/>
          <a:ln w="38100" cap="rnd">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Rectangle 2"/>
          <p:cNvSpPr/>
          <p:nvPr/>
        </p:nvSpPr>
        <p:spPr>
          <a:xfrm>
            <a:off x="2926426" y="2334752"/>
            <a:ext cx="1200387" cy="590931"/>
          </a:xfrm>
          <a:prstGeom prst="rect">
            <a:avLst/>
          </a:prstGeom>
          <a:solidFill>
            <a:schemeClr val="bg1"/>
          </a:solidFill>
        </p:spPr>
        <p:txBody>
          <a:bodyPr wrap="square">
            <a:spAutoFit/>
          </a:bodyPr>
          <a:lstStyle/>
          <a:p>
            <a:pPr marL="0" lvl="2" algn="ctr">
              <a:lnSpc>
                <a:spcPct val="90000"/>
              </a:lnSpc>
              <a:spcAft>
                <a:spcPts val="400"/>
              </a:spcAft>
            </a:pPr>
            <a:r>
              <a:rPr lang="en-US" b="1" dirty="0">
                <a:solidFill>
                  <a:prstClr val="black"/>
                </a:solidFill>
                <a:latin typeface="MetricHPE" panose="020B0503030202060203" pitchFamily="34" charset="0"/>
              </a:rPr>
              <a:t>Accelerate cycle time</a:t>
            </a:r>
          </a:p>
        </p:txBody>
      </p:sp>
      <p:grpSp>
        <p:nvGrpSpPr>
          <p:cNvPr id="19" name="Group 18"/>
          <p:cNvGrpSpPr/>
          <p:nvPr/>
        </p:nvGrpSpPr>
        <p:grpSpPr>
          <a:xfrm>
            <a:off x="-33342" y="1729018"/>
            <a:ext cx="2959768" cy="3107676"/>
            <a:chOff x="-33342" y="1729018"/>
            <a:chExt cx="2959768" cy="3107676"/>
          </a:xfrm>
        </p:grpSpPr>
        <p:sp>
          <p:nvSpPr>
            <p:cNvPr id="16" name="Rectangle 15">
              <a:extLst>
                <a:ext uri="{FF2B5EF4-FFF2-40B4-BE49-F238E27FC236}">
                  <a16:creationId xmlns:a16="http://schemas.microsoft.com/office/drawing/2014/main" id="{F3373237-833F-42C7-8037-68F24567232D}"/>
                </a:ext>
              </a:extLst>
            </p:cNvPr>
            <p:cNvSpPr/>
            <p:nvPr/>
          </p:nvSpPr>
          <p:spPr>
            <a:xfrm>
              <a:off x="-33342" y="1729018"/>
              <a:ext cx="2959768" cy="508681"/>
            </a:xfrm>
            <a:prstGeom prst="rect">
              <a:avLst/>
            </a:prstGeom>
            <a:noFill/>
            <a:ln w="57150">
              <a:noFill/>
              <a:miter lim="800000"/>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lnSpc>
                  <a:spcPct val="90000"/>
                </a:lnSpc>
              </a:pPr>
              <a:r>
                <a:rPr lang="en-US" sz="2600" dirty="0">
                  <a:solidFill>
                    <a:prstClr val="black"/>
                  </a:solidFill>
                  <a:latin typeface="MetricHPE Semibold" panose="020B0703030202060203" pitchFamily="34" charset="0"/>
                </a:rPr>
                <a:t>Developers</a:t>
              </a:r>
            </a:p>
          </p:txBody>
        </p:sp>
        <p:sp>
          <p:nvSpPr>
            <p:cNvPr id="22" name="Rectangle 21">
              <a:extLst>
                <a:ext uri="{FF2B5EF4-FFF2-40B4-BE49-F238E27FC236}">
                  <a16:creationId xmlns:a16="http://schemas.microsoft.com/office/drawing/2014/main" id="{B7099B4B-76EE-496A-B077-318EA225C034}"/>
                </a:ext>
              </a:extLst>
            </p:cNvPr>
            <p:cNvSpPr/>
            <p:nvPr/>
          </p:nvSpPr>
          <p:spPr>
            <a:xfrm>
              <a:off x="346064" y="2133600"/>
              <a:ext cx="2206030" cy="1132618"/>
            </a:xfrm>
            <a:prstGeom prst="rect">
              <a:avLst/>
            </a:prstGeom>
          </p:spPr>
          <p:txBody>
            <a:bodyPr wrap="square">
              <a:spAutoFit/>
            </a:bodyPr>
            <a:lstStyle/>
            <a:p>
              <a:pPr marL="0" lvl="2" algn="ctr">
                <a:lnSpc>
                  <a:spcPct val="90000"/>
                </a:lnSpc>
                <a:spcAft>
                  <a:spcPts val="400"/>
                </a:spcAft>
              </a:pPr>
              <a:r>
                <a:rPr lang="en-US" sz="1600" dirty="0">
                  <a:solidFill>
                    <a:prstClr val="black"/>
                  </a:solidFill>
                  <a:latin typeface="MetricHPE" panose="020B0503030202060203" pitchFamily="34" charset="0"/>
                </a:rPr>
                <a:t>Self-service</a:t>
              </a:r>
            </a:p>
            <a:p>
              <a:pPr marL="0" lvl="2" algn="ctr">
                <a:lnSpc>
                  <a:spcPct val="90000"/>
                </a:lnSpc>
                <a:spcAft>
                  <a:spcPts val="400"/>
                </a:spcAft>
              </a:pPr>
              <a:r>
                <a:rPr lang="en-US" sz="1600" dirty="0">
                  <a:solidFill>
                    <a:prstClr val="black"/>
                  </a:solidFill>
                  <a:latin typeface="MetricHPE" panose="020B0503030202060203" pitchFamily="34" charset="0"/>
                </a:rPr>
                <a:t>Use the services they like</a:t>
              </a:r>
            </a:p>
            <a:p>
              <a:pPr marL="0" lvl="2" algn="ctr">
                <a:lnSpc>
                  <a:spcPct val="90000"/>
                </a:lnSpc>
                <a:spcAft>
                  <a:spcPts val="400"/>
                </a:spcAft>
              </a:pPr>
              <a:r>
                <a:rPr lang="en-US" sz="1600" dirty="0">
                  <a:solidFill>
                    <a:prstClr val="black"/>
                  </a:solidFill>
                  <a:latin typeface="MetricHPE" panose="020B0503030202060203" pitchFamily="34" charset="0"/>
                </a:rPr>
                <a:t>Work in any cloud</a:t>
              </a:r>
            </a:p>
            <a:p>
              <a:pPr marL="0" lvl="2" algn="ctr">
                <a:lnSpc>
                  <a:spcPct val="90000"/>
                </a:lnSpc>
                <a:spcAft>
                  <a:spcPts val="400"/>
                </a:spcAft>
              </a:pPr>
              <a:r>
                <a:rPr lang="en-US" sz="1600" dirty="0">
                  <a:solidFill>
                    <a:prstClr val="black"/>
                  </a:solidFill>
                  <a:latin typeface="MetricHPE" panose="020B0503030202060203" pitchFamily="34" charset="0"/>
                </a:rPr>
                <a:t>Easy access catalog</a:t>
              </a:r>
            </a:p>
          </p:txBody>
        </p:sp>
        <p:grpSp>
          <p:nvGrpSpPr>
            <p:cNvPr id="57" name="Group 56"/>
            <p:cNvGrpSpPr/>
            <p:nvPr/>
          </p:nvGrpSpPr>
          <p:grpSpPr>
            <a:xfrm>
              <a:off x="986877" y="3482425"/>
              <a:ext cx="919329" cy="1354269"/>
              <a:chOff x="648811" y="3609857"/>
              <a:chExt cx="919329" cy="1354269"/>
            </a:xfrm>
          </p:grpSpPr>
          <p:sp>
            <p:nvSpPr>
              <p:cNvPr id="9" name="Freeform 5"/>
              <p:cNvSpPr>
                <a:spLocks/>
              </p:cNvSpPr>
              <p:nvPr/>
            </p:nvSpPr>
            <p:spPr bwMode="auto">
              <a:xfrm>
                <a:off x="659912" y="4460564"/>
                <a:ext cx="45411" cy="128161"/>
              </a:xfrm>
              <a:custGeom>
                <a:avLst/>
                <a:gdLst>
                  <a:gd name="T0" fmla="*/ 115 w 264"/>
                  <a:gd name="T1" fmla="*/ 753 h 753"/>
                  <a:gd name="T2" fmla="*/ 115 w 264"/>
                  <a:gd name="T3" fmla="*/ 753 h 753"/>
                  <a:gd name="T4" fmla="*/ 0 w 264"/>
                  <a:gd name="T5" fmla="*/ 24 h 753"/>
                  <a:gd name="T6" fmla="*/ 149 w 264"/>
                  <a:gd name="T7" fmla="*/ 0 h 753"/>
                  <a:gd name="T8" fmla="*/ 264 w 264"/>
                  <a:gd name="T9" fmla="*/ 729 h 753"/>
                  <a:gd name="T10" fmla="*/ 115 w 264"/>
                  <a:gd name="T11" fmla="*/ 753 h 753"/>
                </a:gdLst>
                <a:ahLst/>
                <a:cxnLst>
                  <a:cxn ang="0">
                    <a:pos x="T0" y="T1"/>
                  </a:cxn>
                  <a:cxn ang="0">
                    <a:pos x="T2" y="T3"/>
                  </a:cxn>
                  <a:cxn ang="0">
                    <a:pos x="T4" y="T5"/>
                  </a:cxn>
                  <a:cxn ang="0">
                    <a:pos x="T6" y="T7"/>
                  </a:cxn>
                  <a:cxn ang="0">
                    <a:pos x="T8" y="T9"/>
                  </a:cxn>
                  <a:cxn ang="0">
                    <a:pos x="T10" y="T11"/>
                  </a:cxn>
                </a:cxnLst>
                <a:rect l="0" t="0" r="r" b="b"/>
                <a:pathLst>
                  <a:path w="264" h="753">
                    <a:moveTo>
                      <a:pt x="115" y="753"/>
                    </a:moveTo>
                    <a:lnTo>
                      <a:pt x="115" y="753"/>
                    </a:lnTo>
                    <a:lnTo>
                      <a:pt x="0" y="24"/>
                    </a:lnTo>
                    <a:lnTo>
                      <a:pt x="149" y="0"/>
                    </a:lnTo>
                    <a:lnTo>
                      <a:pt x="264" y="729"/>
                    </a:lnTo>
                    <a:lnTo>
                      <a:pt x="115" y="753"/>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Freeform 6"/>
              <p:cNvSpPr>
                <a:spLocks/>
              </p:cNvSpPr>
              <p:nvPr/>
            </p:nvSpPr>
            <p:spPr bwMode="auto">
              <a:xfrm>
                <a:off x="725506" y="4716886"/>
                <a:ext cx="173573" cy="205865"/>
              </a:xfrm>
              <a:custGeom>
                <a:avLst/>
                <a:gdLst>
                  <a:gd name="T0" fmla="*/ 1018 w 1018"/>
                  <a:gd name="T1" fmla="*/ 151 h 1209"/>
                  <a:gd name="T2" fmla="*/ 1018 w 1018"/>
                  <a:gd name="T3" fmla="*/ 151 h 1209"/>
                  <a:gd name="T4" fmla="*/ 1018 w 1018"/>
                  <a:gd name="T5" fmla="*/ 0 h 1209"/>
                  <a:gd name="T6" fmla="*/ 0 w 1018"/>
                  <a:gd name="T7" fmla="*/ 0 h 1209"/>
                  <a:gd name="T8" fmla="*/ 0 w 1018"/>
                  <a:gd name="T9" fmla="*/ 151 h 1209"/>
                  <a:gd name="T10" fmla="*/ 466 w 1018"/>
                  <a:gd name="T11" fmla="*/ 151 h 1209"/>
                  <a:gd name="T12" fmla="*/ 466 w 1018"/>
                  <a:gd name="T13" fmla="*/ 1124 h 1209"/>
                  <a:gd name="T14" fmla="*/ 0 w 1018"/>
                  <a:gd name="T15" fmla="*/ 1124 h 1209"/>
                  <a:gd name="T16" fmla="*/ 0 w 1018"/>
                  <a:gd name="T17" fmla="*/ 1209 h 1209"/>
                  <a:gd name="T18" fmla="*/ 1018 w 1018"/>
                  <a:gd name="T19" fmla="*/ 1209 h 1209"/>
                  <a:gd name="T20" fmla="*/ 1018 w 1018"/>
                  <a:gd name="T21" fmla="*/ 1124 h 1209"/>
                  <a:gd name="T22" fmla="*/ 552 w 1018"/>
                  <a:gd name="T23" fmla="*/ 1124 h 1209"/>
                  <a:gd name="T24" fmla="*/ 552 w 1018"/>
                  <a:gd name="T25" fmla="*/ 151 h 1209"/>
                  <a:gd name="T26" fmla="*/ 1018 w 1018"/>
                  <a:gd name="T27" fmla="*/ 151 h 1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8" h="1209">
                    <a:moveTo>
                      <a:pt x="1018" y="151"/>
                    </a:moveTo>
                    <a:lnTo>
                      <a:pt x="1018" y="151"/>
                    </a:lnTo>
                    <a:lnTo>
                      <a:pt x="1018" y="0"/>
                    </a:lnTo>
                    <a:lnTo>
                      <a:pt x="0" y="0"/>
                    </a:lnTo>
                    <a:lnTo>
                      <a:pt x="0" y="151"/>
                    </a:lnTo>
                    <a:lnTo>
                      <a:pt x="466" y="151"/>
                    </a:lnTo>
                    <a:lnTo>
                      <a:pt x="466" y="1124"/>
                    </a:lnTo>
                    <a:lnTo>
                      <a:pt x="0" y="1124"/>
                    </a:lnTo>
                    <a:lnTo>
                      <a:pt x="0" y="1209"/>
                    </a:lnTo>
                    <a:lnTo>
                      <a:pt x="1018" y="1209"/>
                    </a:lnTo>
                    <a:lnTo>
                      <a:pt x="1018" y="1124"/>
                    </a:lnTo>
                    <a:lnTo>
                      <a:pt x="552" y="1124"/>
                    </a:lnTo>
                    <a:lnTo>
                      <a:pt x="552" y="151"/>
                    </a:lnTo>
                    <a:lnTo>
                      <a:pt x="1018" y="15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Freeform 7"/>
              <p:cNvSpPr>
                <a:spLocks/>
              </p:cNvSpPr>
              <p:nvPr/>
            </p:nvSpPr>
            <p:spPr bwMode="auto">
              <a:xfrm>
                <a:off x="879905" y="4933852"/>
                <a:ext cx="30274" cy="30274"/>
              </a:xfrm>
              <a:custGeom>
                <a:avLst/>
                <a:gdLst>
                  <a:gd name="T0" fmla="*/ 88 w 176"/>
                  <a:gd name="T1" fmla="*/ 176 h 176"/>
                  <a:gd name="T2" fmla="*/ 88 w 176"/>
                  <a:gd name="T3" fmla="*/ 176 h 176"/>
                  <a:gd name="T4" fmla="*/ 0 w 176"/>
                  <a:gd name="T5" fmla="*/ 88 h 176"/>
                  <a:gd name="T6" fmla="*/ 88 w 176"/>
                  <a:gd name="T7" fmla="*/ 0 h 176"/>
                  <a:gd name="T8" fmla="*/ 176 w 176"/>
                  <a:gd name="T9" fmla="*/ 88 h 176"/>
                  <a:gd name="T10" fmla="*/ 88 w 176"/>
                  <a:gd name="T11" fmla="*/ 176 h 176"/>
                </a:gdLst>
                <a:ahLst/>
                <a:cxnLst>
                  <a:cxn ang="0">
                    <a:pos x="T0" y="T1"/>
                  </a:cxn>
                  <a:cxn ang="0">
                    <a:pos x="T2" y="T3"/>
                  </a:cxn>
                  <a:cxn ang="0">
                    <a:pos x="T4" y="T5"/>
                  </a:cxn>
                  <a:cxn ang="0">
                    <a:pos x="T6" y="T7"/>
                  </a:cxn>
                  <a:cxn ang="0">
                    <a:pos x="T8" y="T9"/>
                  </a:cxn>
                  <a:cxn ang="0">
                    <a:pos x="T10" y="T11"/>
                  </a:cxn>
                </a:cxnLst>
                <a:rect l="0" t="0" r="r" b="b"/>
                <a:pathLst>
                  <a:path w="176" h="176">
                    <a:moveTo>
                      <a:pt x="88" y="176"/>
                    </a:moveTo>
                    <a:lnTo>
                      <a:pt x="88" y="176"/>
                    </a:lnTo>
                    <a:cubicBezTo>
                      <a:pt x="40" y="176"/>
                      <a:pt x="0" y="136"/>
                      <a:pt x="0" y="88"/>
                    </a:cubicBezTo>
                    <a:cubicBezTo>
                      <a:pt x="0" y="40"/>
                      <a:pt x="40" y="0"/>
                      <a:pt x="88" y="0"/>
                    </a:cubicBezTo>
                    <a:cubicBezTo>
                      <a:pt x="136" y="0"/>
                      <a:pt x="176" y="40"/>
                      <a:pt x="176" y="88"/>
                    </a:cubicBezTo>
                    <a:cubicBezTo>
                      <a:pt x="176" y="136"/>
                      <a:pt x="136" y="176"/>
                      <a:pt x="88" y="176"/>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Freeform 8"/>
              <p:cNvSpPr>
                <a:spLocks/>
              </p:cNvSpPr>
              <p:nvPr/>
            </p:nvSpPr>
            <p:spPr bwMode="auto">
              <a:xfrm>
                <a:off x="717433" y="4933852"/>
                <a:ext cx="30274" cy="30274"/>
              </a:xfrm>
              <a:custGeom>
                <a:avLst/>
                <a:gdLst>
                  <a:gd name="T0" fmla="*/ 87 w 175"/>
                  <a:gd name="T1" fmla="*/ 176 h 176"/>
                  <a:gd name="T2" fmla="*/ 87 w 175"/>
                  <a:gd name="T3" fmla="*/ 176 h 176"/>
                  <a:gd name="T4" fmla="*/ 0 w 175"/>
                  <a:gd name="T5" fmla="*/ 88 h 176"/>
                  <a:gd name="T6" fmla="*/ 87 w 175"/>
                  <a:gd name="T7" fmla="*/ 0 h 176"/>
                  <a:gd name="T8" fmla="*/ 175 w 175"/>
                  <a:gd name="T9" fmla="*/ 88 h 176"/>
                  <a:gd name="T10" fmla="*/ 87 w 175"/>
                  <a:gd name="T11" fmla="*/ 176 h 176"/>
                </a:gdLst>
                <a:ahLst/>
                <a:cxnLst>
                  <a:cxn ang="0">
                    <a:pos x="T0" y="T1"/>
                  </a:cxn>
                  <a:cxn ang="0">
                    <a:pos x="T2" y="T3"/>
                  </a:cxn>
                  <a:cxn ang="0">
                    <a:pos x="T4" y="T5"/>
                  </a:cxn>
                  <a:cxn ang="0">
                    <a:pos x="T6" y="T7"/>
                  </a:cxn>
                  <a:cxn ang="0">
                    <a:pos x="T8" y="T9"/>
                  </a:cxn>
                  <a:cxn ang="0">
                    <a:pos x="T10" y="T11"/>
                  </a:cxn>
                </a:cxnLst>
                <a:rect l="0" t="0" r="r" b="b"/>
                <a:pathLst>
                  <a:path w="175" h="176">
                    <a:moveTo>
                      <a:pt x="87" y="176"/>
                    </a:moveTo>
                    <a:lnTo>
                      <a:pt x="87" y="176"/>
                    </a:lnTo>
                    <a:cubicBezTo>
                      <a:pt x="39" y="176"/>
                      <a:pt x="0" y="136"/>
                      <a:pt x="0" y="88"/>
                    </a:cubicBezTo>
                    <a:cubicBezTo>
                      <a:pt x="0" y="40"/>
                      <a:pt x="39" y="0"/>
                      <a:pt x="87" y="0"/>
                    </a:cubicBezTo>
                    <a:cubicBezTo>
                      <a:pt x="136" y="0"/>
                      <a:pt x="175" y="40"/>
                      <a:pt x="175" y="88"/>
                    </a:cubicBezTo>
                    <a:cubicBezTo>
                      <a:pt x="175" y="136"/>
                      <a:pt x="136" y="176"/>
                      <a:pt x="87" y="176"/>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6" name="Freeform 9"/>
              <p:cNvSpPr>
                <a:spLocks/>
              </p:cNvSpPr>
              <p:nvPr/>
            </p:nvSpPr>
            <p:spPr bwMode="auto">
              <a:xfrm>
                <a:off x="648811" y="4542305"/>
                <a:ext cx="128161" cy="223020"/>
              </a:xfrm>
              <a:custGeom>
                <a:avLst/>
                <a:gdLst>
                  <a:gd name="T0" fmla="*/ 752 w 752"/>
                  <a:gd name="T1" fmla="*/ 1312 h 1312"/>
                  <a:gd name="T2" fmla="*/ 752 w 752"/>
                  <a:gd name="T3" fmla="*/ 1312 h 1312"/>
                  <a:gd name="T4" fmla="*/ 468 w 752"/>
                  <a:gd name="T5" fmla="*/ 1312 h 1312"/>
                  <a:gd name="T6" fmla="*/ 138 w 752"/>
                  <a:gd name="T7" fmla="*/ 1059 h 1312"/>
                  <a:gd name="T8" fmla="*/ 0 w 752"/>
                  <a:gd name="T9" fmla="*/ 12 h 1312"/>
                  <a:gd name="T10" fmla="*/ 84 w 752"/>
                  <a:gd name="T11" fmla="*/ 0 h 1312"/>
                  <a:gd name="T12" fmla="*/ 222 w 752"/>
                  <a:gd name="T13" fmla="*/ 1046 h 1312"/>
                  <a:gd name="T14" fmla="*/ 468 w 752"/>
                  <a:gd name="T15" fmla="*/ 1226 h 1312"/>
                  <a:gd name="T16" fmla="*/ 752 w 752"/>
                  <a:gd name="T17" fmla="*/ 1226 h 1312"/>
                  <a:gd name="T18" fmla="*/ 752 w 752"/>
                  <a:gd name="T19" fmla="*/ 1312 h 1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1312">
                    <a:moveTo>
                      <a:pt x="752" y="1312"/>
                    </a:moveTo>
                    <a:lnTo>
                      <a:pt x="752" y="1312"/>
                    </a:lnTo>
                    <a:lnTo>
                      <a:pt x="468" y="1312"/>
                    </a:lnTo>
                    <a:cubicBezTo>
                      <a:pt x="328" y="1312"/>
                      <a:pt x="179" y="1282"/>
                      <a:pt x="138" y="1059"/>
                    </a:cubicBezTo>
                    <a:lnTo>
                      <a:pt x="0" y="12"/>
                    </a:lnTo>
                    <a:lnTo>
                      <a:pt x="84" y="0"/>
                    </a:lnTo>
                    <a:lnTo>
                      <a:pt x="222" y="1046"/>
                    </a:lnTo>
                    <a:cubicBezTo>
                      <a:pt x="250" y="1196"/>
                      <a:pt x="333" y="1226"/>
                      <a:pt x="468" y="1226"/>
                    </a:cubicBezTo>
                    <a:lnTo>
                      <a:pt x="752" y="1226"/>
                    </a:lnTo>
                    <a:lnTo>
                      <a:pt x="752" y="1312"/>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7" name="Freeform 10"/>
              <p:cNvSpPr>
                <a:spLocks noEditPoints="1"/>
              </p:cNvSpPr>
              <p:nvPr/>
            </p:nvSpPr>
            <p:spPr bwMode="auto">
              <a:xfrm>
                <a:off x="1428878" y="3609857"/>
                <a:ext cx="139262" cy="138252"/>
              </a:xfrm>
              <a:custGeom>
                <a:avLst/>
                <a:gdLst>
                  <a:gd name="T0" fmla="*/ 0 w 814"/>
                  <a:gd name="T1" fmla="*/ 813 h 813"/>
                  <a:gd name="T2" fmla="*/ 0 w 814"/>
                  <a:gd name="T3" fmla="*/ 813 h 813"/>
                  <a:gd name="T4" fmla="*/ 814 w 814"/>
                  <a:gd name="T5" fmla="*/ 813 h 813"/>
                  <a:gd name="T6" fmla="*/ 814 w 814"/>
                  <a:gd name="T7" fmla="*/ 0 h 813"/>
                  <a:gd name="T8" fmla="*/ 0 w 814"/>
                  <a:gd name="T9" fmla="*/ 0 h 813"/>
                  <a:gd name="T10" fmla="*/ 0 w 814"/>
                  <a:gd name="T11" fmla="*/ 813 h 813"/>
                  <a:gd name="T12" fmla="*/ 151 w 814"/>
                  <a:gd name="T13" fmla="*/ 151 h 813"/>
                  <a:gd name="T14" fmla="*/ 151 w 814"/>
                  <a:gd name="T15" fmla="*/ 151 h 813"/>
                  <a:gd name="T16" fmla="*/ 662 w 814"/>
                  <a:gd name="T17" fmla="*/ 151 h 813"/>
                  <a:gd name="T18" fmla="*/ 662 w 814"/>
                  <a:gd name="T19" fmla="*/ 662 h 813"/>
                  <a:gd name="T20" fmla="*/ 151 w 814"/>
                  <a:gd name="T21" fmla="*/ 662 h 813"/>
                  <a:gd name="T22" fmla="*/ 151 w 814"/>
                  <a:gd name="T23" fmla="*/ 15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4" h="813">
                    <a:moveTo>
                      <a:pt x="0" y="813"/>
                    </a:moveTo>
                    <a:lnTo>
                      <a:pt x="0" y="813"/>
                    </a:lnTo>
                    <a:lnTo>
                      <a:pt x="814" y="813"/>
                    </a:lnTo>
                    <a:lnTo>
                      <a:pt x="814" y="0"/>
                    </a:lnTo>
                    <a:lnTo>
                      <a:pt x="0" y="0"/>
                    </a:lnTo>
                    <a:lnTo>
                      <a:pt x="0" y="813"/>
                    </a:lnTo>
                    <a:close/>
                    <a:moveTo>
                      <a:pt x="151" y="151"/>
                    </a:moveTo>
                    <a:lnTo>
                      <a:pt x="151" y="151"/>
                    </a:lnTo>
                    <a:lnTo>
                      <a:pt x="662" y="151"/>
                    </a:lnTo>
                    <a:lnTo>
                      <a:pt x="662" y="662"/>
                    </a:lnTo>
                    <a:lnTo>
                      <a:pt x="151" y="662"/>
                    </a:lnTo>
                    <a:lnTo>
                      <a:pt x="151" y="15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8" name="Freeform 11"/>
              <p:cNvSpPr>
                <a:spLocks noEditPoints="1"/>
              </p:cNvSpPr>
              <p:nvPr/>
            </p:nvSpPr>
            <p:spPr bwMode="auto">
              <a:xfrm>
                <a:off x="1471262" y="4025624"/>
                <a:ext cx="96878" cy="95869"/>
              </a:xfrm>
              <a:custGeom>
                <a:avLst/>
                <a:gdLst>
                  <a:gd name="T0" fmla="*/ 0 w 566"/>
                  <a:gd name="T1" fmla="*/ 566 h 566"/>
                  <a:gd name="T2" fmla="*/ 0 w 566"/>
                  <a:gd name="T3" fmla="*/ 566 h 566"/>
                  <a:gd name="T4" fmla="*/ 566 w 566"/>
                  <a:gd name="T5" fmla="*/ 566 h 566"/>
                  <a:gd name="T6" fmla="*/ 566 w 566"/>
                  <a:gd name="T7" fmla="*/ 0 h 566"/>
                  <a:gd name="T8" fmla="*/ 0 w 566"/>
                  <a:gd name="T9" fmla="*/ 0 h 566"/>
                  <a:gd name="T10" fmla="*/ 0 w 566"/>
                  <a:gd name="T11" fmla="*/ 566 h 566"/>
                  <a:gd name="T12" fmla="*/ 151 w 566"/>
                  <a:gd name="T13" fmla="*/ 151 h 566"/>
                  <a:gd name="T14" fmla="*/ 151 w 566"/>
                  <a:gd name="T15" fmla="*/ 151 h 566"/>
                  <a:gd name="T16" fmla="*/ 414 w 566"/>
                  <a:gd name="T17" fmla="*/ 151 h 566"/>
                  <a:gd name="T18" fmla="*/ 414 w 566"/>
                  <a:gd name="T19" fmla="*/ 415 h 566"/>
                  <a:gd name="T20" fmla="*/ 151 w 566"/>
                  <a:gd name="T21" fmla="*/ 415 h 566"/>
                  <a:gd name="T22" fmla="*/ 151 w 566"/>
                  <a:gd name="T23" fmla="*/ 151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6" h="566">
                    <a:moveTo>
                      <a:pt x="0" y="566"/>
                    </a:moveTo>
                    <a:lnTo>
                      <a:pt x="0" y="566"/>
                    </a:lnTo>
                    <a:lnTo>
                      <a:pt x="566" y="566"/>
                    </a:lnTo>
                    <a:lnTo>
                      <a:pt x="566" y="0"/>
                    </a:lnTo>
                    <a:lnTo>
                      <a:pt x="0" y="0"/>
                    </a:lnTo>
                    <a:lnTo>
                      <a:pt x="0" y="566"/>
                    </a:lnTo>
                    <a:close/>
                    <a:moveTo>
                      <a:pt x="151" y="151"/>
                    </a:moveTo>
                    <a:lnTo>
                      <a:pt x="151" y="151"/>
                    </a:lnTo>
                    <a:lnTo>
                      <a:pt x="414" y="151"/>
                    </a:lnTo>
                    <a:lnTo>
                      <a:pt x="414" y="415"/>
                    </a:lnTo>
                    <a:lnTo>
                      <a:pt x="151" y="415"/>
                    </a:lnTo>
                    <a:lnTo>
                      <a:pt x="151" y="151"/>
                    </a:lnTo>
                    <a:close/>
                  </a:path>
                </a:pathLst>
              </a:custGeom>
              <a:solidFill>
                <a:srgbClr val="66CCC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0" name="Freeform 13"/>
              <p:cNvSpPr>
                <a:spLocks noEditPoints="1"/>
              </p:cNvSpPr>
              <p:nvPr/>
            </p:nvSpPr>
            <p:spPr bwMode="auto">
              <a:xfrm>
                <a:off x="1232096" y="4121492"/>
                <a:ext cx="239167" cy="240176"/>
              </a:xfrm>
              <a:custGeom>
                <a:avLst/>
                <a:gdLst>
                  <a:gd name="T0" fmla="*/ 0 w 1407"/>
                  <a:gd name="T1" fmla="*/ 1407 h 1407"/>
                  <a:gd name="T2" fmla="*/ 0 w 1407"/>
                  <a:gd name="T3" fmla="*/ 1407 h 1407"/>
                  <a:gd name="T4" fmla="*/ 1407 w 1407"/>
                  <a:gd name="T5" fmla="*/ 1407 h 1407"/>
                  <a:gd name="T6" fmla="*/ 1407 w 1407"/>
                  <a:gd name="T7" fmla="*/ 0 h 1407"/>
                  <a:gd name="T8" fmla="*/ 0 w 1407"/>
                  <a:gd name="T9" fmla="*/ 0 h 1407"/>
                  <a:gd name="T10" fmla="*/ 0 w 1407"/>
                  <a:gd name="T11" fmla="*/ 1407 h 1407"/>
                  <a:gd name="T12" fmla="*/ 151 w 1407"/>
                  <a:gd name="T13" fmla="*/ 151 h 1407"/>
                  <a:gd name="T14" fmla="*/ 151 w 1407"/>
                  <a:gd name="T15" fmla="*/ 151 h 1407"/>
                  <a:gd name="T16" fmla="*/ 1256 w 1407"/>
                  <a:gd name="T17" fmla="*/ 151 h 1407"/>
                  <a:gd name="T18" fmla="*/ 1256 w 1407"/>
                  <a:gd name="T19" fmla="*/ 1256 h 1407"/>
                  <a:gd name="T20" fmla="*/ 151 w 1407"/>
                  <a:gd name="T21" fmla="*/ 1256 h 1407"/>
                  <a:gd name="T22" fmla="*/ 151 w 1407"/>
                  <a:gd name="T23" fmla="*/ 151 h 1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7" h="1407">
                    <a:moveTo>
                      <a:pt x="0" y="1407"/>
                    </a:moveTo>
                    <a:lnTo>
                      <a:pt x="0" y="1407"/>
                    </a:lnTo>
                    <a:lnTo>
                      <a:pt x="1407" y="1407"/>
                    </a:lnTo>
                    <a:lnTo>
                      <a:pt x="1407" y="0"/>
                    </a:lnTo>
                    <a:lnTo>
                      <a:pt x="0" y="0"/>
                    </a:lnTo>
                    <a:lnTo>
                      <a:pt x="0" y="1407"/>
                    </a:lnTo>
                    <a:close/>
                    <a:moveTo>
                      <a:pt x="151" y="151"/>
                    </a:moveTo>
                    <a:lnTo>
                      <a:pt x="151" y="151"/>
                    </a:lnTo>
                    <a:lnTo>
                      <a:pt x="1256" y="151"/>
                    </a:lnTo>
                    <a:lnTo>
                      <a:pt x="1256" y="1256"/>
                    </a:lnTo>
                    <a:lnTo>
                      <a:pt x="151" y="1256"/>
                    </a:lnTo>
                    <a:lnTo>
                      <a:pt x="151" y="151"/>
                    </a:lnTo>
                    <a:close/>
                  </a:path>
                </a:pathLst>
              </a:custGeom>
              <a:solidFill>
                <a:srgbClr val="F5836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2" name="Freeform 15"/>
              <p:cNvSpPr>
                <a:spLocks/>
              </p:cNvSpPr>
              <p:nvPr/>
            </p:nvSpPr>
            <p:spPr bwMode="auto">
              <a:xfrm>
                <a:off x="1030267" y="4370750"/>
                <a:ext cx="195774" cy="155408"/>
              </a:xfrm>
              <a:custGeom>
                <a:avLst/>
                <a:gdLst>
                  <a:gd name="T0" fmla="*/ 847 w 1148"/>
                  <a:gd name="T1" fmla="*/ 911 h 911"/>
                  <a:gd name="T2" fmla="*/ 847 w 1148"/>
                  <a:gd name="T3" fmla="*/ 911 h 911"/>
                  <a:gd name="T4" fmla="*/ 0 w 1148"/>
                  <a:gd name="T5" fmla="*/ 911 h 911"/>
                  <a:gd name="T6" fmla="*/ 0 w 1148"/>
                  <a:gd name="T7" fmla="*/ 810 h 911"/>
                  <a:gd name="T8" fmla="*/ 775 w 1148"/>
                  <a:gd name="T9" fmla="*/ 810 h 911"/>
                  <a:gd name="T10" fmla="*/ 1053 w 1148"/>
                  <a:gd name="T11" fmla="*/ 0 h 911"/>
                  <a:gd name="T12" fmla="*/ 1148 w 1148"/>
                  <a:gd name="T13" fmla="*/ 33 h 911"/>
                  <a:gd name="T14" fmla="*/ 847 w 1148"/>
                  <a:gd name="T15" fmla="*/ 911 h 9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8" h="911">
                    <a:moveTo>
                      <a:pt x="847" y="911"/>
                    </a:moveTo>
                    <a:lnTo>
                      <a:pt x="847" y="911"/>
                    </a:lnTo>
                    <a:lnTo>
                      <a:pt x="0" y="911"/>
                    </a:lnTo>
                    <a:lnTo>
                      <a:pt x="0" y="810"/>
                    </a:lnTo>
                    <a:lnTo>
                      <a:pt x="775" y="810"/>
                    </a:lnTo>
                    <a:lnTo>
                      <a:pt x="1053" y="0"/>
                    </a:lnTo>
                    <a:lnTo>
                      <a:pt x="1148" y="33"/>
                    </a:lnTo>
                    <a:lnTo>
                      <a:pt x="847" y="91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3" name="Freeform 16"/>
              <p:cNvSpPr>
                <a:spLocks/>
              </p:cNvSpPr>
              <p:nvPr/>
            </p:nvSpPr>
            <p:spPr bwMode="auto">
              <a:xfrm>
                <a:off x="1030267" y="4540286"/>
                <a:ext cx="400630" cy="26238"/>
              </a:xfrm>
              <a:custGeom>
                <a:avLst/>
                <a:gdLst>
                  <a:gd name="T0" fmla="*/ 0 w 2351"/>
                  <a:gd name="T1" fmla="*/ 0 h 151"/>
                  <a:gd name="T2" fmla="*/ 0 w 2351"/>
                  <a:gd name="T3" fmla="*/ 0 h 151"/>
                  <a:gd name="T4" fmla="*/ 2351 w 2351"/>
                  <a:gd name="T5" fmla="*/ 0 h 151"/>
                  <a:gd name="T6" fmla="*/ 2351 w 2351"/>
                  <a:gd name="T7" fmla="*/ 151 h 151"/>
                  <a:gd name="T8" fmla="*/ 0 w 2351"/>
                  <a:gd name="T9" fmla="*/ 151 h 151"/>
                  <a:gd name="T10" fmla="*/ 0 w 2351"/>
                  <a:gd name="T11" fmla="*/ 0 h 151"/>
                </a:gdLst>
                <a:ahLst/>
                <a:cxnLst>
                  <a:cxn ang="0">
                    <a:pos x="T0" y="T1"/>
                  </a:cxn>
                  <a:cxn ang="0">
                    <a:pos x="T2" y="T3"/>
                  </a:cxn>
                  <a:cxn ang="0">
                    <a:pos x="T4" y="T5"/>
                  </a:cxn>
                  <a:cxn ang="0">
                    <a:pos x="T6" y="T7"/>
                  </a:cxn>
                  <a:cxn ang="0">
                    <a:pos x="T8" y="T9"/>
                  </a:cxn>
                  <a:cxn ang="0">
                    <a:pos x="T10" y="T11"/>
                  </a:cxn>
                </a:cxnLst>
                <a:rect l="0" t="0" r="r" b="b"/>
                <a:pathLst>
                  <a:path w="2351" h="151">
                    <a:moveTo>
                      <a:pt x="0" y="0"/>
                    </a:moveTo>
                    <a:lnTo>
                      <a:pt x="0" y="0"/>
                    </a:lnTo>
                    <a:lnTo>
                      <a:pt x="2351" y="0"/>
                    </a:lnTo>
                    <a:lnTo>
                      <a:pt x="2351" y="151"/>
                    </a:lnTo>
                    <a:lnTo>
                      <a:pt x="0" y="151"/>
                    </a:lnTo>
                    <a:lnTo>
                      <a:pt x="0" y="0"/>
                    </a:lnTo>
                    <a:close/>
                  </a:path>
                </a:pathLst>
              </a:custGeom>
              <a:solidFill>
                <a:srgbClr val="66CCC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4" name="Freeform 17"/>
              <p:cNvSpPr>
                <a:spLocks/>
              </p:cNvSpPr>
              <p:nvPr/>
            </p:nvSpPr>
            <p:spPr bwMode="auto">
              <a:xfrm>
                <a:off x="1065587" y="4582670"/>
                <a:ext cx="330999" cy="379438"/>
              </a:xfrm>
              <a:custGeom>
                <a:avLst/>
                <a:gdLst>
                  <a:gd name="T0" fmla="*/ 1496 w 1941"/>
                  <a:gd name="T1" fmla="*/ 0 h 2226"/>
                  <a:gd name="T2" fmla="*/ 1496 w 1941"/>
                  <a:gd name="T3" fmla="*/ 0 h 2226"/>
                  <a:gd name="T4" fmla="*/ 445 w 1941"/>
                  <a:gd name="T5" fmla="*/ 0 h 2226"/>
                  <a:gd name="T6" fmla="*/ 0 w 1941"/>
                  <a:gd name="T7" fmla="*/ 2226 h 2226"/>
                  <a:gd name="T8" fmla="*/ 103 w 1941"/>
                  <a:gd name="T9" fmla="*/ 2226 h 2226"/>
                  <a:gd name="T10" fmla="*/ 528 w 1941"/>
                  <a:gd name="T11" fmla="*/ 101 h 2226"/>
                  <a:gd name="T12" fmla="*/ 1413 w 1941"/>
                  <a:gd name="T13" fmla="*/ 101 h 2226"/>
                  <a:gd name="T14" fmla="*/ 1838 w 1941"/>
                  <a:gd name="T15" fmla="*/ 2226 h 2226"/>
                  <a:gd name="T16" fmla="*/ 1941 w 1941"/>
                  <a:gd name="T17" fmla="*/ 2226 h 2226"/>
                  <a:gd name="T18" fmla="*/ 1496 w 1941"/>
                  <a:gd name="T19" fmla="*/ 0 h 2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1" h="2226">
                    <a:moveTo>
                      <a:pt x="1496" y="0"/>
                    </a:moveTo>
                    <a:lnTo>
                      <a:pt x="1496" y="0"/>
                    </a:lnTo>
                    <a:lnTo>
                      <a:pt x="445" y="0"/>
                    </a:lnTo>
                    <a:lnTo>
                      <a:pt x="0" y="2226"/>
                    </a:lnTo>
                    <a:lnTo>
                      <a:pt x="103" y="2226"/>
                    </a:lnTo>
                    <a:lnTo>
                      <a:pt x="528" y="101"/>
                    </a:lnTo>
                    <a:lnTo>
                      <a:pt x="1413" y="101"/>
                    </a:lnTo>
                    <a:lnTo>
                      <a:pt x="1838" y="2226"/>
                    </a:lnTo>
                    <a:lnTo>
                      <a:pt x="1941" y="2226"/>
                    </a:lnTo>
                    <a:lnTo>
                      <a:pt x="1496" y="0"/>
                    </a:lnTo>
                    <a:close/>
                  </a:path>
                </a:pathLst>
              </a:custGeom>
              <a:solidFill>
                <a:srgbClr val="66CCC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56" name="Group 55"/>
              <p:cNvGrpSpPr/>
              <p:nvPr/>
            </p:nvGrpSpPr>
            <p:grpSpPr>
              <a:xfrm>
                <a:off x="1156595" y="3752464"/>
                <a:ext cx="264395" cy="325953"/>
                <a:chOff x="1564104" y="4099291"/>
                <a:chExt cx="264395" cy="325953"/>
              </a:xfrm>
            </p:grpSpPr>
            <p:sp>
              <p:nvSpPr>
                <p:cNvPr id="35" name="Freeform 18"/>
                <p:cNvSpPr>
                  <a:spLocks/>
                </p:cNvSpPr>
                <p:nvPr/>
              </p:nvSpPr>
              <p:spPr bwMode="auto">
                <a:xfrm>
                  <a:off x="1595387" y="4124520"/>
                  <a:ext cx="209902" cy="269441"/>
                </a:xfrm>
                <a:custGeom>
                  <a:avLst/>
                  <a:gdLst>
                    <a:gd name="T0" fmla="*/ 1237 w 1237"/>
                    <a:gd name="T1" fmla="*/ 1584 h 1584"/>
                    <a:gd name="T2" fmla="*/ 1237 w 1237"/>
                    <a:gd name="T3" fmla="*/ 1584 h 1584"/>
                    <a:gd name="T4" fmla="*/ 0 w 1237"/>
                    <a:gd name="T5" fmla="*/ 1584 h 1584"/>
                    <a:gd name="T6" fmla="*/ 0 w 1237"/>
                    <a:gd name="T7" fmla="*/ 0 h 1584"/>
                    <a:gd name="T8" fmla="*/ 101 w 1237"/>
                    <a:gd name="T9" fmla="*/ 0 h 1584"/>
                    <a:gd name="T10" fmla="*/ 101 w 1237"/>
                    <a:gd name="T11" fmla="*/ 1483 h 1584"/>
                    <a:gd name="T12" fmla="*/ 1237 w 1237"/>
                    <a:gd name="T13" fmla="*/ 1483 h 1584"/>
                    <a:gd name="T14" fmla="*/ 1237 w 1237"/>
                    <a:gd name="T15" fmla="*/ 1584 h 15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7" h="1584">
                      <a:moveTo>
                        <a:pt x="1237" y="1584"/>
                      </a:moveTo>
                      <a:lnTo>
                        <a:pt x="1237" y="1584"/>
                      </a:lnTo>
                      <a:lnTo>
                        <a:pt x="0" y="1584"/>
                      </a:lnTo>
                      <a:lnTo>
                        <a:pt x="0" y="0"/>
                      </a:lnTo>
                      <a:lnTo>
                        <a:pt x="101" y="0"/>
                      </a:lnTo>
                      <a:lnTo>
                        <a:pt x="101" y="1483"/>
                      </a:lnTo>
                      <a:lnTo>
                        <a:pt x="1237" y="1483"/>
                      </a:lnTo>
                      <a:lnTo>
                        <a:pt x="1237" y="1584"/>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6" name="Freeform 19"/>
                <p:cNvSpPr>
                  <a:spLocks/>
                </p:cNvSpPr>
                <p:nvPr/>
              </p:nvSpPr>
              <p:spPr bwMode="auto">
                <a:xfrm>
                  <a:off x="1564104" y="4155803"/>
                  <a:ext cx="209902" cy="269441"/>
                </a:xfrm>
                <a:custGeom>
                  <a:avLst/>
                  <a:gdLst>
                    <a:gd name="T0" fmla="*/ 1237 w 1237"/>
                    <a:gd name="T1" fmla="*/ 1585 h 1585"/>
                    <a:gd name="T2" fmla="*/ 1237 w 1237"/>
                    <a:gd name="T3" fmla="*/ 1585 h 1585"/>
                    <a:gd name="T4" fmla="*/ 0 w 1237"/>
                    <a:gd name="T5" fmla="*/ 1585 h 1585"/>
                    <a:gd name="T6" fmla="*/ 0 w 1237"/>
                    <a:gd name="T7" fmla="*/ 0 h 1585"/>
                    <a:gd name="T8" fmla="*/ 101 w 1237"/>
                    <a:gd name="T9" fmla="*/ 0 h 1585"/>
                    <a:gd name="T10" fmla="*/ 101 w 1237"/>
                    <a:gd name="T11" fmla="*/ 1484 h 1585"/>
                    <a:gd name="T12" fmla="*/ 1237 w 1237"/>
                    <a:gd name="T13" fmla="*/ 1484 h 1585"/>
                    <a:gd name="T14" fmla="*/ 1237 w 1237"/>
                    <a:gd name="T15" fmla="*/ 1585 h 15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7" h="1585">
                      <a:moveTo>
                        <a:pt x="1237" y="1585"/>
                      </a:moveTo>
                      <a:lnTo>
                        <a:pt x="1237" y="1585"/>
                      </a:lnTo>
                      <a:lnTo>
                        <a:pt x="0" y="1585"/>
                      </a:lnTo>
                      <a:lnTo>
                        <a:pt x="0" y="0"/>
                      </a:lnTo>
                      <a:lnTo>
                        <a:pt x="101" y="0"/>
                      </a:lnTo>
                      <a:lnTo>
                        <a:pt x="101" y="1484"/>
                      </a:lnTo>
                      <a:lnTo>
                        <a:pt x="1237" y="1484"/>
                      </a:lnTo>
                      <a:lnTo>
                        <a:pt x="1237" y="1585"/>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7" name="Freeform 20"/>
                <p:cNvSpPr>
                  <a:spLocks noEditPoints="1"/>
                </p:cNvSpPr>
                <p:nvPr/>
              </p:nvSpPr>
              <p:spPr bwMode="auto">
                <a:xfrm>
                  <a:off x="1625661" y="4099291"/>
                  <a:ext cx="202838" cy="261368"/>
                </a:xfrm>
                <a:custGeom>
                  <a:avLst/>
                  <a:gdLst>
                    <a:gd name="T0" fmla="*/ 0 w 1187"/>
                    <a:gd name="T1" fmla="*/ 1534 h 1534"/>
                    <a:gd name="T2" fmla="*/ 0 w 1187"/>
                    <a:gd name="T3" fmla="*/ 1534 h 1534"/>
                    <a:gd name="T4" fmla="*/ 1187 w 1187"/>
                    <a:gd name="T5" fmla="*/ 1534 h 1534"/>
                    <a:gd name="T6" fmla="*/ 1187 w 1187"/>
                    <a:gd name="T7" fmla="*/ 0 h 1534"/>
                    <a:gd name="T8" fmla="*/ 0 w 1187"/>
                    <a:gd name="T9" fmla="*/ 0 h 1534"/>
                    <a:gd name="T10" fmla="*/ 0 w 1187"/>
                    <a:gd name="T11" fmla="*/ 1534 h 1534"/>
                    <a:gd name="T12" fmla="*/ 152 w 1187"/>
                    <a:gd name="T13" fmla="*/ 151 h 1534"/>
                    <a:gd name="T14" fmla="*/ 152 w 1187"/>
                    <a:gd name="T15" fmla="*/ 151 h 1534"/>
                    <a:gd name="T16" fmla="*/ 1036 w 1187"/>
                    <a:gd name="T17" fmla="*/ 151 h 1534"/>
                    <a:gd name="T18" fmla="*/ 1036 w 1187"/>
                    <a:gd name="T19" fmla="*/ 1383 h 1534"/>
                    <a:gd name="T20" fmla="*/ 152 w 1187"/>
                    <a:gd name="T21" fmla="*/ 1383 h 1534"/>
                    <a:gd name="T22" fmla="*/ 152 w 1187"/>
                    <a:gd name="T23" fmla="*/ 151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7" h="1534">
                      <a:moveTo>
                        <a:pt x="0" y="1534"/>
                      </a:moveTo>
                      <a:lnTo>
                        <a:pt x="0" y="1534"/>
                      </a:lnTo>
                      <a:lnTo>
                        <a:pt x="1187" y="1534"/>
                      </a:lnTo>
                      <a:lnTo>
                        <a:pt x="1187" y="0"/>
                      </a:lnTo>
                      <a:lnTo>
                        <a:pt x="0" y="0"/>
                      </a:lnTo>
                      <a:lnTo>
                        <a:pt x="0" y="1534"/>
                      </a:lnTo>
                      <a:close/>
                      <a:moveTo>
                        <a:pt x="152" y="151"/>
                      </a:moveTo>
                      <a:lnTo>
                        <a:pt x="152" y="151"/>
                      </a:lnTo>
                      <a:lnTo>
                        <a:pt x="1036" y="151"/>
                      </a:lnTo>
                      <a:lnTo>
                        <a:pt x="1036" y="1383"/>
                      </a:lnTo>
                      <a:lnTo>
                        <a:pt x="152" y="1383"/>
                      </a:lnTo>
                      <a:lnTo>
                        <a:pt x="152" y="151"/>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8" name="Freeform 21"/>
                <p:cNvSpPr>
                  <a:spLocks/>
                </p:cNvSpPr>
                <p:nvPr/>
              </p:nvSpPr>
              <p:spPr bwMode="auto">
                <a:xfrm>
                  <a:off x="1678137" y="4148739"/>
                  <a:ext cx="97887" cy="25229"/>
                </a:xfrm>
                <a:custGeom>
                  <a:avLst/>
                  <a:gdLst>
                    <a:gd name="T0" fmla="*/ 0 w 571"/>
                    <a:gd name="T1" fmla="*/ 0 h 151"/>
                    <a:gd name="T2" fmla="*/ 0 w 571"/>
                    <a:gd name="T3" fmla="*/ 0 h 151"/>
                    <a:gd name="T4" fmla="*/ 571 w 571"/>
                    <a:gd name="T5" fmla="*/ 0 h 151"/>
                    <a:gd name="T6" fmla="*/ 571 w 571"/>
                    <a:gd name="T7" fmla="*/ 151 h 151"/>
                    <a:gd name="T8" fmla="*/ 0 w 571"/>
                    <a:gd name="T9" fmla="*/ 151 h 151"/>
                    <a:gd name="T10" fmla="*/ 0 w 571"/>
                    <a:gd name="T11" fmla="*/ 0 h 151"/>
                  </a:gdLst>
                  <a:ahLst/>
                  <a:cxnLst>
                    <a:cxn ang="0">
                      <a:pos x="T0" y="T1"/>
                    </a:cxn>
                    <a:cxn ang="0">
                      <a:pos x="T2" y="T3"/>
                    </a:cxn>
                    <a:cxn ang="0">
                      <a:pos x="T4" y="T5"/>
                    </a:cxn>
                    <a:cxn ang="0">
                      <a:pos x="T6" y="T7"/>
                    </a:cxn>
                    <a:cxn ang="0">
                      <a:pos x="T8" y="T9"/>
                    </a:cxn>
                    <a:cxn ang="0">
                      <a:pos x="T10" y="T11"/>
                    </a:cxn>
                  </a:cxnLst>
                  <a:rect l="0" t="0" r="r" b="b"/>
                  <a:pathLst>
                    <a:path w="571" h="151">
                      <a:moveTo>
                        <a:pt x="0" y="0"/>
                      </a:moveTo>
                      <a:lnTo>
                        <a:pt x="0" y="0"/>
                      </a:lnTo>
                      <a:lnTo>
                        <a:pt x="571" y="0"/>
                      </a:lnTo>
                      <a:lnTo>
                        <a:pt x="571" y="151"/>
                      </a:lnTo>
                      <a:lnTo>
                        <a:pt x="0" y="151"/>
                      </a:lnTo>
                      <a:lnTo>
                        <a:pt x="0" y="0"/>
                      </a:lnTo>
                      <a:close/>
                    </a:path>
                  </a:pathLst>
                </a:custGeom>
                <a:solidFill>
                  <a:srgbClr val="627E7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9" name="Freeform 22"/>
                <p:cNvSpPr>
                  <a:spLocks/>
                </p:cNvSpPr>
                <p:nvPr/>
              </p:nvSpPr>
              <p:spPr bwMode="auto">
                <a:xfrm>
                  <a:off x="1678137" y="4194150"/>
                  <a:ext cx="97887" cy="25229"/>
                </a:xfrm>
                <a:custGeom>
                  <a:avLst/>
                  <a:gdLst>
                    <a:gd name="T0" fmla="*/ 0 w 571"/>
                    <a:gd name="T1" fmla="*/ 0 h 151"/>
                    <a:gd name="T2" fmla="*/ 0 w 571"/>
                    <a:gd name="T3" fmla="*/ 0 h 151"/>
                    <a:gd name="T4" fmla="*/ 571 w 571"/>
                    <a:gd name="T5" fmla="*/ 0 h 151"/>
                    <a:gd name="T6" fmla="*/ 571 w 571"/>
                    <a:gd name="T7" fmla="*/ 151 h 151"/>
                    <a:gd name="T8" fmla="*/ 0 w 571"/>
                    <a:gd name="T9" fmla="*/ 151 h 151"/>
                    <a:gd name="T10" fmla="*/ 0 w 571"/>
                    <a:gd name="T11" fmla="*/ 0 h 151"/>
                  </a:gdLst>
                  <a:ahLst/>
                  <a:cxnLst>
                    <a:cxn ang="0">
                      <a:pos x="T0" y="T1"/>
                    </a:cxn>
                    <a:cxn ang="0">
                      <a:pos x="T2" y="T3"/>
                    </a:cxn>
                    <a:cxn ang="0">
                      <a:pos x="T4" y="T5"/>
                    </a:cxn>
                    <a:cxn ang="0">
                      <a:pos x="T6" y="T7"/>
                    </a:cxn>
                    <a:cxn ang="0">
                      <a:pos x="T8" y="T9"/>
                    </a:cxn>
                    <a:cxn ang="0">
                      <a:pos x="T10" y="T11"/>
                    </a:cxn>
                  </a:cxnLst>
                  <a:rect l="0" t="0" r="r" b="b"/>
                  <a:pathLst>
                    <a:path w="571" h="151">
                      <a:moveTo>
                        <a:pt x="0" y="0"/>
                      </a:moveTo>
                      <a:lnTo>
                        <a:pt x="0" y="0"/>
                      </a:lnTo>
                      <a:lnTo>
                        <a:pt x="571" y="0"/>
                      </a:lnTo>
                      <a:lnTo>
                        <a:pt x="571" y="151"/>
                      </a:lnTo>
                      <a:lnTo>
                        <a:pt x="0" y="151"/>
                      </a:lnTo>
                      <a:lnTo>
                        <a:pt x="0" y="0"/>
                      </a:lnTo>
                      <a:close/>
                    </a:path>
                  </a:pathLst>
                </a:custGeom>
                <a:solidFill>
                  <a:srgbClr val="627E7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0" name="Freeform 23"/>
                <p:cNvSpPr>
                  <a:spLocks/>
                </p:cNvSpPr>
                <p:nvPr/>
              </p:nvSpPr>
              <p:spPr bwMode="auto">
                <a:xfrm>
                  <a:off x="1678137" y="4239562"/>
                  <a:ext cx="97887" cy="25229"/>
                </a:xfrm>
                <a:custGeom>
                  <a:avLst/>
                  <a:gdLst>
                    <a:gd name="T0" fmla="*/ 0 w 571"/>
                    <a:gd name="T1" fmla="*/ 0 h 151"/>
                    <a:gd name="T2" fmla="*/ 0 w 571"/>
                    <a:gd name="T3" fmla="*/ 0 h 151"/>
                    <a:gd name="T4" fmla="*/ 571 w 571"/>
                    <a:gd name="T5" fmla="*/ 0 h 151"/>
                    <a:gd name="T6" fmla="*/ 571 w 571"/>
                    <a:gd name="T7" fmla="*/ 151 h 151"/>
                    <a:gd name="T8" fmla="*/ 0 w 571"/>
                    <a:gd name="T9" fmla="*/ 151 h 151"/>
                    <a:gd name="T10" fmla="*/ 0 w 571"/>
                    <a:gd name="T11" fmla="*/ 0 h 151"/>
                  </a:gdLst>
                  <a:ahLst/>
                  <a:cxnLst>
                    <a:cxn ang="0">
                      <a:pos x="T0" y="T1"/>
                    </a:cxn>
                    <a:cxn ang="0">
                      <a:pos x="T2" y="T3"/>
                    </a:cxn>
                    <a:cxn ang="0">
                      <a:pos x="T4" y="T5"/>
                    </a:cxn>
                    <a:cxn ang="0">
                      <a:pos x="T6" y="T7"/>
                    </a:cxn>
                    <a:cxn ang="0">
                      <a:pos x="T8" y="T9"/>
                    </a:cxn>
                    <a:cxn ang="0">
                      <a:pos x="T10" y="T11"/>
                    </a:cxn>
                  </a:cxnLst>
                  <a:rect l="0" t="0" r="r" b="b"/>
                  <a:pathLst>
                    <a:path w="571" h="151">
                      <a:moveTo>
                        <a:pt x="0" y="0"/>
                      </a:moveTo>
                      <a:lnTo>
                        <a:pt x="0" y="0"/>
                      </a:lnTo>
                      <a:lnTo>
                        <a:pt x="571" y="0"/>
                      </a:lnTo>
                      <a:lnTo>
                        <a:pt x="571" y="151"/>
                      </a:lnTo>
                      <a:lnTo>
                        <a:pt x="0" y="151"/>
                      </a:lnTo>
                      <a:lnTo>
                        <a:pt x="0" y="0"/>
                      </a:lnTo>
                      <a:close/>
                    </a:path>
                  </a:pathLst>
                </a:custGeom>
                <a:solidFill>
                  <a:srgbClr val="627E7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 name="Freeform 24"/>
                <p:cNvSpPr>
                  <a:spLocks/>
                </p:cNvSpPr>
                <p:nvPr/>
              </p:nvSpPr>
              <p:spPr bwMode="auto">
                <a:xfrm>
                  <a:off x="1678137" y="4284973"/>
                  <a:ext cx="97887" cy="25229"/>
                </a:xfrm>
                <a:custGeom>
                  <a:avLst/>
                  <a:gdLst>
                    <a:gd name="T0" fmla="*/ 0 w 571"/>
                    <a:gd name="T1" fmla="*/ 0 h 151"/>
                    <a:gd name="T2" fmla="*/ 0 w 571"/>
                    <a:gd name="T3" fmla="*/ 0 h 151"/>
                    <a:gd name="T4" fmla="*/ 571 w 571"/>
                    <a:gd name="T5" fmla="*/ 0 h 151"/>
                    <a:gd name="T6" fmla="*/ 571 w 571"/>
                    <a:gd name="T7" fmla="*/ 151 h 151"/>
                    <a:gd name="T8" fmla="*/ 0 w 571"/>
                    <a:gd name="T9" fmla="*/ 151 h 151"/>
                    <a:gd name="T10" fmla="*/ 0 w 571"/>
                    <a:gd name="T11" fmla="*/ 0 h 151"/>
                  </a:gdLst>
                  <a:ahLst/>
                  <a:cxnLst>
                    <a:cxn ang="0">
                      <a:pos x="T0" y="T1"/>
                    </a:cxn>
                    <a:cxn ang="0">
                      <a:pos x="T2" y="T3"/>
                    </a:cxn>
                    <a:cxn ang="0">
                      <a:pos x="T4" y="T5"/>
                    </a:cxn>
                    <a:cxn ang="0">
                      <a:pos x="T6" y="T7"/>
                    </a:cxn>
                    <a:cxn ang="0">
                      <a:pos x="T8" y="T9"/>
                    </a:cxn>
                    <a:cxn ang="0">
                      <a:pos x="T10" y="T11"/>
                    </a:cxn>
                  </a:cxnLst>
                  <a:rect l="0" t="0" r="r" b="b"/>
                  <a:pathLst>
                    <a:path w="571" h="151">
                      <a:moveTo>
                        <a:pt x="0" y="0"/>
                      </a:moveTo>
                      <a:lnTo>
                        <a:pt x="0" y="0"/>
                      </a:lnTo>
                      <a:lnTo>
                        <a:pt x="571" y="0"/>
                      </a:lnTo>
                      <a:lnTo>
                        <a:pt x="571" y="151"/>
                      </a:lnTo>
                      <a:lnTo>
                        <a:pt x="0" y="151"/>
                      </a:lnTo>
                      <a:lnTo>
                        <a:pt x="0" y="0"/>
                      </a:lnTo>
                      <a:close/>
                    </a:path>
                  </a:pathLst>
                </a:custGeom>
                <a:solidFill>
                  <a:srgbClr val="627E7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43" name="Freeform 26"/>
              <p:cNvSpPr>
                <a:spLocks noEditPoints="1"/>
              </p:cNvSpPr>
              <p:nvPr/>
            </p:nvSpPr>
            <p:spPr bwMode="auto">
              <a:xfrm>
                <a:off x="937426" y="3868197"/>
                <a:ext cx="131189" cy="131189"/>
              </a:xfrm>
              <a:custGeom>
                <a:avLst/>
                <a:gdLst>
                  <a:gd name="T0" fmla="*/ 386 w 772"/>
                  <a:gd name="T1" fmla="*/ 101 h 772"/>
                  <a:gd name="T2" fmla="*/ 386 w 772"/>
                  <a:gd name="T3" fmla="*/ 101 h 772"/>
                  <a:gd name="T4" fmla="*/ 100 w 772"/>
                  <a:gd name="T5" fmla="*/ 386 h 772"/>
                  <a:gd name="T6" fmla="*/ 386 w 772"/>
                  <a:gd name="T7" fmla="*/ 671 h 772"/>
                  <a:gd name="T8" fmla="*/ 671 w 772"/>
                  <a:gd name="T9" fmla="*/ 386 h 772"/>
                  <a:gd name="T10" fmla="*/ 386 w 772"/>
                  <a:gd name="T11" fmla="*/ 101 h 772"/>
                  <a:gd name="T12" fmla="*/ 386 w 772"/>
                  <a:gd name="T13" fmla="*/ 101 h 772"/>
                  <a:gd name="T14" fmla="*/ 386 w 772"/>
                  <a:gd name="T15" fmla="*/ 772 h 772"/>
                  <a:gd name="T16" fmla="*/ 386 w 772"/>
                  <a:gd name="T17" fmla="*/ 772 h 772"/>
                  <a:gd name="T18" fmla="*/ 0 w 772"/>
                  <a:gd name="T19" fmla="*/ 386 h 772"/>
                  <a:gd name="T20" fmla="*/ 386 w 772"/>
                  <a:gd name="T21" fmla="*/ 0 h 772"/>
                  <a:gd name="T22" fmla="*/ 772 w 772"/>
                  <a:gd name="T23" fmla="*/ 386 h 772"/>
                  <a:gd name="T24" fmla="*/ 386 w 772"/>
                  <a:gd name="T25" fmla="*/ 772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772">
                    <a:moveTo>
                      <a:pt x="386" y="101"/>
                    </a:moveTo>
                    <a:lnTo>
                      <a:pt x="386" y="101"/>
                    </a:lnTo>
                    <a:cubicBezTo>
                      <a:pt x="228" y="101"/>
                      <a:pt x="100" y="229"/>
                      <a:pt x="100" y="386"/>
                    </a:cubicBezTo>
                    <a:cubicBezTo>
                      <a:pt x="100" y="543"/>
                      <a:pt x="228" y="671"/>
                      <a:pt x="386" y="671"/>
                    </a:cubicBezTo>
                    <a:cubicBezTo>
                      <a:pt x="543" y="671"/>
                      <a:pt x="671" y="543"/>
                      <a:pt x="671" y="386"/>
                    </a:cubicBezTo>
                    <a:cubicBezTo>
                      <a:pt x="671" y="229"/>
                      <a:pt x="543" y="101"/>
                      <a:pt x="386" y="101"/>
                    </a:cubicBezTo>
                    <a:lnTo>
                      <a:pt x="386" y="101"/>
                    </a:lnTo>
                    <a:close/>
                    <a:moveTo>
                      <a:pt x="386" y="772"/>
                    </a:moveTo>
                    <a:lnTo>
                      <a:pt x="386" y="772"/>
                    </a:lnTo>
                    <a:cubicBezTo>
                      <a:pt x="173" y="772"/>
                      <a:pt x="0" y="599"/>
                      <a:pt x="0" y="386"/>
                    </a:cubicBezTo>
                    <a:cubicBezTo>
                      <a:pt x="0" y="173"/>
                      <a:pt x="173" y="0"/>
                      <a:pt x="386" y="0"/>
                    </a:cubicBezTo>
                    <a:cubicBezTo>
                      <a:pt x="598" y="0"/>
                      <a:pt x="772" y="173"/>
                      <a:pt x="772" y="386"/>
                    </a:cubicBezTo>
                    <a:cubicBezTo>
                      <a:pt x="772" y="599"/>
                      <a:pt x="598" y="772"/>
                      <a:pt x="386" y="772"/>
                    </a:cubicBezTo>
                    <a:close/>
                  </a:path>
                </a:pathLst>
              </a:custGeom>
              <a:solidFill>
                <a:srgbClr val="66CCC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4" name="Freeform 27"/>
              <p:cNvSpPr>
                <a:spLocks/>
              </p:cNvSpPr>
              <p:nvPr/>
            </p:nvSpPr>
            <p:spPr bwMode="auto">
              <a:xfrm>
                <a:off x="996965" y="3899481"/>
                <a:ext cx="40366" cy="40366"/>
              </a:xfrm>
              <a:custGeom>
                <a:avLst/>
                <a:gdLst>
                  <a:gd name="T0" fmla="*/ 71 w 238"/>
                  <a:gd name="T1" fmla="*/ 237 h 237"/>
                  <a:gd name="T2" fmla="*/ 71 w 238"/>
                  <a:gd name="T3" fmla="*/ 237 h 237"/>
                  <a:gd name="T4" fmla="*/ 0 w 238"/>
                  <a:gd name="T5" fmla="*/ 166 h 237"/>
                  <a:gd name="T6" fmla="*/ 166 w 238"/>
                  <a:gd name="T7" fmla="*/ 0 h 237"/>
                  <a:gd name="T8" fmla="*/ 238 w 238"/>
                  <a:gd name="T9" fmla="*/ 71 h 237"/>
                  <a:gd name="T10" fmla="*/ 71 w 238"/>
                  <a:gd name="T11" fmla="*/ 237 h 237"/>
                </a:gdLst>
                <a:ahLst/>
                <a:cxnLst>
                  <a:cxn ang="0">
                    <a:pos x="T0" y="T1"/>
                  </a:cxn>
                  <a:cxn ang="0">
                    <a:pos x="T2" y="T3"/>
                  </a:cxn>
                  <a:cxn ang="0">
                    <a:pos x="T4" y="T5"/>
                  </a:cxn>
                  <a:cxn ang="0">
                    <a:pos x="T6" y="T7"/>
                  </a:cxn>
                  <a:cxn ang="0">
                    <a:pos x="T8" y="T9"/>
                  </a:cxn>
                  <a:cxn ang="0">
                    <a:pos x="T10" y="T11"/>
                  </a:cxn>
                </a:cxnLst>
                <a:rect l="0" t="0" r="r" b="b"/>
                <a:pathLst>
                  <a:path w="238" h="237">
                    <a:moveTo>
                      <a:pt x="71" y="237"/>
                    </a:moveTo>
                    <a:lnTo>
                      <a:pt x="71" y="237"/>
                    </a:lnTo>
                    <a:lnTo>
                      <a:pt x="0" y="166"/>
                    </a:lnTo>
                    <a:lnTo>
                      <a:pt x="166" y="0"/>
                    </a:lnTo>
                    <a:lnTo>
                      <a:pt x="238" y="71"/>
                    </a:lnTo>
                    <a:lnTo>
                      <a:pt x="71" y="237"/>
                    </a:lnTo>
                    <a:close/>
                  </a:path>
                </a:pathLst>
              </a:custGeom>
              <a:solidFill>
                <a:srgbClr val="F5836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5" name="Freeform 28"/>
              <p:cNvSpPr>
                <a:spLocks noEditPoints="1"/>
              </p:cNvSpPr>
              <p:nvPr/>
            </p:nvSpPr>
            <p:spPr bwMode="auto">
              <a:xfrm>
                <a:off x="905133" y="3808658"/>
                <a:ext cx="195774" cy="223020"/>
              </a:xfrm>
              <a:custGeom>
                <a:avLst/>
                <a:gdLst>
                  <a:gd name="T0" fmla="*/ 575 w 1149"/>
                  <a:gd name="T1" fmla="*/ 1207 h 1307"/>
                  <a:gd name="T2" fmla="*/ 575 w 1149"/>
                  <a:gd name="T3" fmla="*/ 1207 h 1307"/>
                  <a:gd name="T4" fmla="*/ 101 w 1149"/>
                  <a:gd name="T5" fmla="*/ 733 h 1307"/>
                  <a:gd name="T6" fmla="*/ 575 w 1149"/>
                  <a:gd name="T7" fmla="*/ 259 h 1307"/>
                  <a:gd name="T8" fmla="*/ 1049 w 1149"/>
                  <a:gd name="T9" fmla="*/ 733 h 1307"/>
                  <a:gd name="T10" fmla="*/ 575 w 1149"/>
                  <a:gd name="T11" fmla="*/ 1207 h 1307"/>
                  <a:gd name="T12" fmla="*/ 575 w 1149"/>
                  <a:gd name="T13" fmla="*/ 1207 h 1307"/>
                  <a:gd name="T14" fmla="*/ 625 w 1149"/>
                  <a:gd name="T15" fmla="*/ 161 h 1307"/>
                  <a:gd name="T16" fmla="*/ 625 w 1149"/>
                  <a:gd name="T17" fmla="*/ 161 h 1307"/>
                  <a:gd name="T18" fmla="*/ 625 w 1149"/>
                  <a:gd name="T19" fmla="*/ 101 h 1307"/>
                  <a:gd name="T20" fmla="*/ 741 w 1149"/>
                  <a:gd name="T21" fmla="*/ 101 h 1307"/>
                  <a:gd name="T22" fmla="*/ 741 w 1149"/>
                  <a:gd name="T23" fmla="*/ 0 h 1307"/>
                  <a:gd name="T24" fmla="*/ 408 w 1149"/>
                  <a:gd name="T25" fmla="*/ 0 h 1307"/>
                  <a:gd name="T26" fmla="*/ 408 w 1149"/>
                  <a:gd name="T27" fmla="*/ 101 h 1307"/>
                  <a:gd name="T28" fmla="*/ 524 w 1149"/>
                  <a:gd name="T29" fmla="*/ 101 h 1307"/>
                  <a:gd name="T30" fmla="*/ 524 w 1149"/>
                  <a:gd name="T31" fmla="*/ 161 h 1307"/>
                  <a:gd name="T32" fmla="*/ 0 w 1149"/>
                  <a:gd name="T33" fmla="*/ 733 h 1307"/>
                  <a:gd name="T34" fmla="*/ 575 w 1149"/>
                  <a:gd name="T35" fmla="*/ 1307 h 1307"/>
                  <a:gd name="T36" fmla="*/ 1149 w 1149"/>
                  <a:gd name="T37" fmla="*/ 733 h 1307"/>
                  <a:gd name="T38" fmla="*/ 625 w 1149"/>
                  <a:gd name="T39" fmla="*/ 161 h 1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9" h="1307">
                    <a:moveTo>
                      <a:pt x="575" y="1207"/>
                    </a:moveTo>
                    <a:lnTo>
                      <a:pt x="575" y="1207"/>
                    </a:lnTo>
                    <a:cubicBezTo>
                      <a:pt x="313" y="1207"/>
                      <a:pt x="101" y="994"/>
                      <a:pt x="101" y="733"/>
                    </a:cubicBezTo>
                    <a:cubicBezTo>
                      <a:pt x="101" y="471"/>
                      <a:pt x="313" y="259"/>
                      <a:pt x="575" y="259"/>
                    </a:cubicBezTo>
                    <a:cubicBezTo>
                      <a:pt x="836" y="259"/>
                      <a:pt x="1049" y="471"/>
                      <a:pt x="1049" y="733"/>
                    </a:cubicBezTo>
                    <a:cubicBezTo>
                      <a:pt x="1049" y="994"/>
                      <a:pt x="836" y="1207"/>
                      <a:pt x="575" y="1207"/>
                    </a:cubicBezTo>
                    <a:lnTo>
                      <a:pt x="575" y="1207"/>
                    </a:lnTo>
                    <a:close/>
                    <a:moveTo>
                      <a:pt x="625" y="161"/>
                    </a:moveTo>
                    <a:lnTo>
                      <a:pt x="625" y="161"/>
                    </a:lnTo>
                    <a:lnTo>
                      <a:pt x="625" y="101"/>
                    </a:lnTo>
                    <a:lnTo>
                      <a:pt x="741" y="101"/>
                    </a:lnTo>
                    <a:lnTo>
                      <a:pt x="741" y="0"/>
                    </a:lnTo>
                    <a:lnTo>
                      <a:pt x="408" y="0"/>
                    </a:lnTo>
                    <a:lnTo>
                      <a:pt x="408" y="101"/>
                    </a:lnTo>
                    <a:lnTo>
                      <a:pt x="524" y="101"/>
                    </a:lnTo>
                    <a:lnTo>
                      <a:pt x="524" y="161"/>
                    </a:lnTo>
                    <a:cubicBezTo>
                      <a:pt x="231" y="186"/>
                      <a:pt x="0" y="433"/>
                      <a:pt x="0" y="733"/>
                    </a:cubicBezTo>
                    <a:cubicBezTo>
                      <a:pt x="0" y="1050"/>
                      <a:pt x="258" y="1307"/>
                      <a:pt x="575" y="1307"/>
                    </a:cubicBezTo>
                    <a:cubicBezTo>
                      <a:pt x="892" y="1307"/>
                      <a:pt x="1149" y="1050"/>
                      <a:pt x="1149" y="733"/>
                    </a:cubicBezTo>
                    <a:cubicBezTo>
                      <a:pt x="1149" y="433"/>
                      <a:pt x="918" y="186"/>
                      <a:pt x="625" y="161"/>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6" name="Freeform 29"/>
              <p:cNvSpPr>
                <a:spLocks/>
              </p:cNvSpPr>
              <p:nvPr/>
            </p:nvSpPr>
            <p:spPr bwMode="auto">
              <a:xfrm>
                <a:off x="1462180" y="3648204"/>
                <a:ext cx="72658" cy="60549"/>
              </a:xfrm>
              <a:custGeom>
                <a:avLst/>
                <a:gdLst>
                  <a:gd name="T0" fmla="*/ 163 w 429"/>
                  <a:gd name="T1" fmla="*/ 356 h 356"/>
                  <a:gd name="T2" fmla="*/ 163 w 429"/>
                  <a:gd name="T3" fmla="*/ 356 h 356"/>
                  <a:gd name="T4" fmla="*/ 0 w 429"/>
                  <a:gd name="T5" fmla="*/ 163 h 356"/>
                  <a:gd name="T6" fmla="*/ 116 w 429"/>
                  <a:gd name="T7" fmla="*/ 66 h 356"/>
                  <a:gd name="T8" fmla="*/ 177 w 429"/>
                  <a:gd name="T9" fmla="*/ 138 h 356"/>
                  <a:gd name="T10" fmla="*/ 326 w 429"/>
                  <a:gd name="T11" fmla="*/ 0 h 356"/>
                  <a:gd name="T12" fmla="*/ 429 w 429"/>
                  <a:gd name="T13" fmla="*/ 111 h 356"/>
                  <a:gd name="T14" fmla="*/ 163 w 429"/>
                  <a:gd name="T15" fmla="*/ 356 h 3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9" h="356">
                    <a:moveTo>
                      <a:pt x="163" y="356"/>
                    </a:moveTo>
                    <a:lnTo>
                      <a:pt x="163" y="356"/>
                    </a:lnTo>
                    <a:lnTo>
                      <a:pt x="0" y="163"/>
                    </a:lnTo>
                    <a:lnTo>
                      <a:pt x="116" y="66"/>
                    </a:lnTo>
                    <a:lnTo>
                      <a:pt x="177" y="138"/>
                    </a:lnTo>
                    <a:lnTo>
                      <a:pt x="326" y="0"/>
                    </a:lnTo>
                    <a:lnTo>
                      <a:pt x="429" y="111"/>
                    </a:lnTo>
                    <a:lnTo>
                      <a:pt x="163" y="356"/>
                    </a:lnTo>
                    <a:close/>
                  </a:path>
                </a:pathLst>
              </a:custGeom>
              <a:solidFill>
                <a:srgbClr val="33B8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7" name="Freeform 30"/>
              <p:cNvSpPr>
                <a:spLocks/>
              </p:cNvSpPr>
              <p:nvPr/>
            </p:nvSpPr>
            <p:spPr bwMode="auto">
              <a:xfrm>
                <a:off x="1011093" y="4453500"/>
                <a:ext cx="43393" cy="42384"/>
              </a:xfrm>
              <a:custGeom>
                <a:avLst/>
                <a:gdLst>
                  <a:gd name="T0" fmla="*/ 171 w 256"/>
                  <a:gd name="T1" fmla="*/ 250 h 250"/>
                  <a:gd name="T2" fmla="*/ 171 w 256"/>
                  <a:gd name="T3" fmla="*/ 250 h 250"/>
                  <a:gd name="T4" fmla="*/ 2 w 256"/>
                  <a:gd name="T5" fmla="*/ 88 h 250"/>
                  <a:gd name="T6" fmla="*/ 0 w 256"/>
                  <a:gd name="T7" fmla="*/ 3 h 250"/>
                  <a:gd name="T8" fmla="*/ 256 w 256"/>
                  <a:gd name="T9" fmla="*/ 248 h 250"/>
                  <a:gd name="T10" fmla="*/ 171 w 256"/>
                  <a:gd name="T11" fmla="*/ 250 h 250"/>
                </a:gdLst>
                <a:ahLst/>
                <a:cxnLst>
                  <a:cxn ang="0">
                    <a:pos x="T0" y="T1"/>
                  </a:cxn>
                  <a:cxn ang="0">
                    <a:pos x="T2" y="T3"/>
                  </a:cxn>
                  <a:cxn ang="0">
                    <a:pos x="T4" y="T5"/>
                  </a:cxn>
                  <a:cxn ang="0">
                    <a:pos x="T6" y="T7"/>
                  </a:cxn>
                  <a:cxn ang="0">
                    <a:pos x="T8" y="T9"/>
                  </a:cxn>
                  <a:cxn ang="0">
                    <a:pos x="T10" y="T11"/>
                  </a:cxn>
                </a:cxnLst>
                <a:rect l="0" t="0" r="r" b="b"/>
                <a:pathLst>
                  <a:path w="256" h="250">
                    <a:moveTo>
                      <a:pt x="171" y="250"/>
                    </a:moveTo>
                    <a:lnTo>
                      <a:pt x="171" y="250"/>
                    </a:lnTo>
                    <a:cubicBezTo>
                      <a:pt x="169" y="159"/>
                      <a:pt x="95" y="87"/>
                      <a:pt x="2" y="88"/>
                    </a:cubicBezTo>
                    <a:lnTo>
                      <a:pt x="0" y="3"/>
                    </a:lnTo>
                    <a:cubicBezTo>
                      <a:pt x="139" y="0"/>
                      <a:pt x="253" y="110"/>
                      <a:pt x="256" y="248"/>
                    </a:cubicBezTo>
                    <a:lnTo>
                      <a:pt x="171" y="25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8" name="Freeform 31"/>
              <p:cNvSpPr>
                <a:spLocks/>
              </p:cNvSpPr>
              <p:nvPr/>
            </p:nvSpPr>
            <p:spPr bwMode="auto">
              <a:xfrm>
                <a:off x="775963" y="4378823"/>
                <a:ext cx="222011" cy="118070"/>
              </a:xfrm>
              <a:custGeom>
                <a:avLst/>
                <a:gdLst>
                  <a:gd name="T0" fmla="*/ 1152 w 1302"/>
                  <a:gd name="T1" fmla="*/ 696 h 696"/>
                  <a:gd name="T2" fmla="*/ 1152 w 1302"/>
                  <a:gd name="T3" fmla="*/ 696 h 696"/>
                  <a:gd name="T4" fmla="*/ 1141 w 1302"/>
                  <a:gd name="T5" fmla="*/ 581 h 696"/>
                  <a:gd name="T6" fmla="*/ 260 w 1302"/>
                  <a:gd name="T7" fmla="*/ 668 h 696"/>
                  <a:gd name="T8" fmla="*/ 0 w 1302"/>
                  <a:gd name="T9" fmla="*/ 60 h 696"/>
                  <a:gd name="T10" fmla="*/ 139 w 1302"/>
                  <a:gd name="T11" fmla="*/ 0 h 696"/>
                  <a:gd name="T12" fmla="*/ 355 w 1302"/>
                  <a:gd name="T13" fmla="*/ 507 h 696"/>
                  <a:gd name="T14" fmla="*/ 1277 w 1302"/>
                  <a:gd name="T15" fmla="*/ 415 h 696"/>
                  <a:gd name="T16" fmla="*/ 1302 w 1302"/>
                  <a:gd name="T17" fmla="*/ 682 h 696"/>
                  <a:gd name="T18" fmla="*/ 1152 w 1302"/>
                  <a:gd name="T19" fmla="*/ 696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2" h="696">
                    <a:moveTo>
                      <a:pt x="1152" y="696"/>
                    </a:moveTo>
                    <a:lnTo>
                      <a:pt x="1152" y="696"/>
                    </a:lnTo>
                    <a:lnTo>
                      <a:pt x="1141" y="581"/>
                    </a:lnTo>
                    <a:lnTo>
                      <a:pt x="260" y="668"/>
                    </a:lnTo>
                    <a:lnTo>
                      <a:pt x="0" y="60"/>
                    </a:lnTo>
                    <a:lnTo>
                      <a:pt x="139" y="0"/>
                    </a:lnTo>
                    <a:lnTo>
                      <a:pt x="355" y="507"/>
                    </a:lnTo>
                    <a:lnTo>
                      <a:pt x="1277" y="415"/>
                    </a:lnTo>
                    <a:lnTo>
                      <a:pt x="1302" y="682"/>
                    </a:lnTo>
                    <a:lnTo>
                      <a:pt x="1152" y="696"/>
                    </a:lnTo>
                    <a:close/>
                  </a:path>
                </a:pathLst>
              </a:custGeom>
              <a:solidFill>
                <a:srgbClr val="33B8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9" name="Freeform 32"/>
              <p:cNvSpPr>
                <a:spLocks/>
              </p:cNvSpPr>
              <p:nvPr/>
            </p:nvSpPr>
            <p:spPr bwMode="auto">
              <a:xfrm>
                <a:off x="689177" y="4297083"/>
                <a:ext cx="104951" cy="273478"/>
              </a:xfrm>
              <a:custGeom>
                <a:avLst/>
                <a:gdLst>
                  <a:gd name="T0" fmla="*/ 550 w 619"/>
                  <a:gd name="T1" fmla="*/ 398 h 1606"/>
                  <a:gd name="T2" fmla="*/ 550 w 619"/>
                  <a:gd name="T3" fmla="*/ 398 h 1606"/>
                  <a:gd name="T4" fmla="*/ 619 w 619"/>
                  <a:gd name="T5" fmla="*/ 314 h 1606"/>
                  <a:gd name="T6" fmla="*/ 239 w 619"/>
                  <a:gd name="T7" fmla="*/ 0 h 1606"/>
                  <a:gd name="T8" fmla="*/ 193 w 619"/>
                  <a:gd name="T9" fmla="*/ 56 h 1606"/>
                  <a:gd name="T10" fmla="*/ 191 w 619"/>
                  <a:gd name="T11" fmla="*/ 54 h 1606"/>
                  <a:gd name="T12" fmla="*/ 0 w 619"/>
                  <a:gd name="T13" fmla="*/ 600 h 1606"/>
                  <a:gd name="T14" fmla="*/ 98 w 619"/>
                  <a:gd name="T15" fmla="*/ 1163 h 1606"/>
                  <a:gd name="T16" fmla="*/ 179 w 619"/>
                  <a:gd name="T17" fmla="*/ 1606 h 1606"/>
                  <a:gd name="T18" fmla="*/ 330 w 619"/>
                  <a:gd name="T19" fmla="*/ 1606 h 1606"/>
                  <a:gd name="T20" fmla="*/ 244 w 619"/>
                  <a:gd name="T21" fmla="*/ 1127 h 1606"/>
                  <a:gd name="T22" fmla="*/ 151 w 619"/>
                  <a:gd name="T23" fmla="*/ 600 h 1606"/>
                  <a:gd name="T24" fmla="*/ 285 w 619"/>
                  <a:gd name="T25" fmla="*/ 179 h 1606"/>
                  <a:gd name="T26" fmla="*/ 550 w 619"/>
                  <a:gd name="T27" fmla="*/ 398 h 1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9" h="1606">
                    <a:moveTo>
                      <a:pt x="550" y="398"/>
                    </a:moveTo>
                    <a:lnTo>
                      <a:pt x="550" y="398"/>
                    </a:lnTo>
                    <a:lnTo>
                      <a:pt x="619" y="314"/>
                    </a:lnTo>
                    <a:lnTo>
                      <a:pt x="239" y="0"/>
                    </a:lnTo>
                    <a:lnTo>
                      <a:pt x="193" y="56"/>
                    </a:lnTo>
                    <a:lnTo>
                      <a:pt x="191" y="54"/>
                    </a:lnTo>
                    <a:cubicBezTo>
                      <a:pt x="183" y="63"/>
                      <a:pt x="0" y="276"/>
                      <a:pt x="0" y="600"/>
                    </a:cubicBezTo>
                    <a:cubicBezTo>
                      <a:pt x="0" y="766"/>
                      <a:pt x="50" y="968"/>
                      <a:pt x="98" y="1163"/>
                    </a:cubicBezTo>
                    <a:cubicBezTo>
                      <a:pt x="140" y="1333"/>
                      <a:pt x="179" y="1494"/>
                      <a:pt x="179" y="1606"/>
                    </a:cubicBezTo>
                    <a:lnTo>
                      <a:pt x="330" y="1606"/>
                    </a:lnTo>
                    <a:cubicBezTo>
                      <a:pt x="330" y="1476"/>
                      <a:pt x="289" y="1306"/>
                      <a:pt x="244" y="1127"/>
                    </a:cubicBezTo>
                    <a:cubicBezTo>
                      <a:pt x="199" y="940"/>
                      <a:pt x="151" y="747"/>
                      <a:pt x="151" y="600"/>
                    </a:cubicBezTo>
                    <a:cubicBezTo>
                      <a:pt x="151" y="393"/>
                      <a:pt x="244" y="238"/>
                      <a:pt x="285" y="179"/>
                    </a:cubicBezTo>
                    <a:lnTo>
                      <a:pt x="550" y="398"/>
                    </a:lnTo>
                    <a:close/>
                  </a:path>
                </a:pathLst>
              </a:custGeom>
              <a:solidFill>
                <a:srgbClr val="33B8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0" name="Freeform 33"/>
              <p:cNvSpPr>
                <a:spLocks/>
              </p:cNvSpPr>
              <p:nvPr/>
            </p:nvSpPr>
            <p:spPr bwMode="auto">
              <a:xfrm>
                <a:off x="804219" y="4524140"/>
                <a:ext cx="26238" cy="46421"/>
              </a:xfrm>
              <a:custGeom>
                <a:avLst/>
                <a:gdLst>
                  <a:gd name="T0" fmla="*/ 0 w 151"/>
                  <a:gd name="T1" fmla="*/ 0 h 273"/>
                  <a:gd name="T2" fmla="*/ 0 w 151"/>
                  <a:gd name="T3" fmla="*/ 0 h 273"/>
                  <a:gd name="T4" fmla="*/ 151 w 151"/>
                  <a:gd name="T5" fmla="*/ 0 h 273"/>
                  <a:gd name="T6" fmla="*/ 151 w 151"/>
                  <a:gd name="T7" fmla="*/ 273 h 273"/>
                  <a:gd name="T8" fmla="*/ 0 w 151"/>
                  <a:gd name="T9" fmla="*/ 273 h 273"/>
                  <a:gd name="T10" fmla="*/ 0 w 151"/>
                  <a:gd name="T11" fmla="*/ 0 h 273"/>
                </a:gdLst>
                <a:ahLst/>
                <a:cxnLst>
                  <a:cxn ang="0">
                    <a:pos x="T0" y="T1"/>
                  </a:cxn>
                  <a:cxn ang="0">
                    <a:pos x="T2" y="T3"/>
                  </a:cxn>
                  <a:cxn ang="0">
                    <a:pos x="T4" y="T5"/>
                  </a:cxn>
                  <a:cxn ang="0">
                    <a:pos x="T6" y="T7"/>
                  </a:cxn>
                  <a:cxn ang="0">
                    <a:pos x="T8" y="T9"/>
                  </a:cxn>
                  <a:cxn ang="0">
                    <a:pos x="T10" y="T11"/>
                  </a:cxn>
                </a:cxnLst>
                <a:rect l="0" t="0" r="r" b="b"/>
                <a:pathLst>
                  <a:path w="151" h="273">
                    <a:moveTo>
                      <a:pt x="0" y="0"/>
                    </a:moveTo>
                    <a:lnTo>
                      <a:pt x="0" y="0"/>
                    </a:lnTo>
                    <a:lnTo>
                      <a:pt x="151" y="0"/>
                    </a:lnTo>
                    <a:lnTo>
                      <a:pt x="151" y="273"/>
                    </a:lnTo>
                    <a:lnTo>
                      <a:pt x="0" y="273"/>
                    </a:lnTo>
                    <a:lnTo>
                      <a:pt x="0" y="0"/>
                    </a:lnTo>
                    <a:close/>
                  </a:path>
                </a:pathLst>
              </a:custGeom>
              <a:solidFill>
                <a:srgbClr val="33B8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1" name="Freeform 34"/>
              <p:cNvSpPr>
                <a:spLocks/>
              </p:cNvSpPr>
              <p:nvPr/>
            </p:nvSpPr>
            <p:spPr bwMode="auto">
              <a:xfrm>
                <a:off x="951554" y="4943943"/>
                <a:ext cx="51466" cy="17155"/>
              </a:xfrm>
              <a:custGeom>
                <a:avLst/>
                <a:gdLst>
                  <a:gd name="T0" fmla="*/ 0 w 302"/>
                  <a:gd name="T1" fmla="*/ 0 h 101"/>
                  <a:gd name="T2" fmla="*/ 0 w 302"/>
                  <a:gd name="T3" fmla="*/ 0 h 101"/>
                  <a:gd name="T4" fmla="*/ 302 w 302"/>
                  <a:gd name="T5" fmla="*/ 0 h 101"/>
                  <a:gd name="T6" fmla="*/ 302 w 302"/>
                  <a:gd name="T7" fmla="*/ 101 h 101"/>
                  <a:gd name="T8" fmla="*/ 0 w 302"/>
                  <a:gd name="T9" fmla="*/ 101 h 101"/>
                  <a:gd name="T10" fmla="*/ 0 w 302"/>
                  <a:gd name="T11" fmla="*/ 0 h 101"/>
                </a:gdLst>
                <a:ahLst/>
                <a:cxnLst>
                  <a:cxn ang="0">
                    <a:pos x="T0" y="T1"/>
                  </a:cxn>
                  <a:cxn ang="0">
                    <a:pos x="T2" y="T3"/>
                  </a:cxn>
                  <a:cxn ang="0">
                    <a:pos x="T4" y="T5"/>
                  </a:cxn>
                  <a:cxn ang="0">
                    <a:pos x="T6" y="T7"/>
                  </a:cxn>
                  <a:cxn ang="0">
                    <a:pos x="T8" y="T9"/>
                  </a:cxn>
                  <a:cxn ang="0">
                    <a:pos x="T10" y="T11"/>
                  </a:cxn>
                </a:cxnLst>
                <a:rect l="0" t="0" r="r" b="b"/>
                <a:pathLst>
                  <a:path w="302" h="101">
                    <a:moveTo>
                      <a:pt x="0" y="0"/>
                    </a:moveTo>
                    <a:lnTo>
                      <a:pt x="0" y="0"/>
                    </a:lnTo>
                    <a:lnTo>
                      <a:pt x="302" y="0"/>
                    </a:lnTo>
                    <a:lnTo>
                      <a:pt x="302" y="101"/>
                    </a:lnTo>
                    <a:lnTo>
                      <a:pt x="0" y="10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2" name="Freeform 35"/>
              <p:cNvSpPr>
                <a:spLocks/>
              </p:cNvSpPr>
              <p:nvPr/>
            </p:nvSpPr>
            <p:spPr bwMode="auto">
              <a:xfrm>
                <a:off x="951554" y="4773398"/>
                <a:ext cx="70640" cy="157426"/>
              </a:xfrm>
              <a:custGeom>
                <a:avLst/>
                <a:gdLst>
                  <a:gd name="T0" fmla="*/ 307 w 417"/>
                  <a:gd name="T1" fmla="*/ 70 h 924"/>
                  <a:gd name="T2" fmla="*/ 307 w 417"/>
                  <a:gd name="T3" fmla="*/ 70 h 924"/>
                  <a:gd name="T4" fmla="*/ 215 w 417"/>
                  <a:gd name="T5" fmla="*/ 823 h 924"/>
                  <a:gd name="T6" fmla="*/ 101 w 417"/>
                  <a:gd name="T7" fmla="*/ 823 h 924"/>
                  <a:gd name="T8" fmla="*/ 101 w 417"/>
                  <a:gd name="T9" fmla="*/ 147 h 924"/>
                  <a:gd name="T10" fmla="*/ 0 w 417"/>
                  <a:gd name="T11" fmla="*/ 167 h 924"/>
                  <a:gd name="T12" fmla="*/ 0 w 417"/>
                  <a:gd name="T13" fmla="*/ 924 h 924"/>
                  <a:gd name="T14" fmla="*/ 304 w 417"/>
                  <a:gd name="T15" fmla="*/ 924 h 924"/>
                  <a:gd name="T16" fmla="*/ 417 w 417"/>
                  <a:gd name="T17" fmla="*/ 0 h 924"/>
                  <a:gd name="T18" fmla="*/ 307 w 417"/>
                  <a:gd name="T19" fmla="*/ 70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7" h="924">
                    <a:moveTo>
                      <a:pt x="307" y="70"/>
                    </a:moveTo>
                    <a:lnTo>
                      <a:pt x="307" y="70"/>
                    </a:lnTo>
                    <a:lnTo>
                      <a:pt x="215" y="823"/>
                    </a:lnTo>
                    <a:lnTo>
                      <a:pt x="101" y="823"/>
                    </a:lnTo>
                    <a:lnTo>
                      <a:pt x="101" y="147"/>
                    </a:lnTo>
                    <a:cubicBezTo>
                      <a:pt x="66" y="156"/>
                      <a:pt x="32" y="162"/>
                      <a:pt x="0" y="167"/>
                    </a:cubicBezTo>
                    <a:lnTo>
                      <a:pt x="0" y="924"/>
                    </a:lnTo>
                    <a:lnTo>
                      <a:pt x="304" y="924"/>
                    </a:lnTo>
                    <a:lnTo>
                      <a:pt x="417" y="0"/>
                    </a:lnTo>
                    <a:cubicBezTo>
                      <a:pt x="382" y="27"/>
                      <a:pt x="345" y="50"/>
                      <a:pt x="307" y="7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3" name="Freeform 36"/>
              <p:cNvSpPr>
                <a:spLocks/>
              </p:cNvSpPr>
              <p:nvPr/>
            </p:nvSpPr>
            <p:spPr bwMode="auto">
              <a:xfrm>
                <a:off x="719451" y="4591752"/>
                <a:ext cx="354209" cy="211920"/>
              </a:xfrm>
              <a:custGeom>
                <a:avLst/>
                <a:gdLst>
                  <a:gd name="T0" fmla="*/ 1212 w 2076"/>
                  <a:gd name="T1" fmla="*/ 1248 h 1248"/>
                  <a:gd name="T2" fmla="*/ 1212 w 2076"/>
                  <a:gd name="T3" fmla="*/ 1248 h 1248"/>
                  <a:gd name="T4" fmla="*/ 1169 w 2076"/>
                  <a:gd name="T5" fmla="*/ 1247 h 1248"/>
                  <a:gd name="T6" fmla="*/ 1100 w 2076"/>
                  <a:gd name="T7" fmla="*/ 1241 h 1248"/>
                  <a:gd name="T8" fmla="*/ 1100 w 2076"/>
                  <a:gd name="T9" fmla="*/ 695 h 1248"/>
                  <a:gd name="T10" fmla="*/ 482 w 2076"/>
                  <a:gd name="T11" fmla="*/ 695 h 1248"/>
                  <a:gd name="T12" fmla="*/ 0 w 2076"/>
                  <a:gd name="T13" fmla="*/ 213 h 1248"/>
                  <a:gd name="T14" fmla="*/ 0 w 2076"/>
                  <a:gd name="T15" fmla="*/ 0 h 1248"/>
                  <a:gd name="T16" fmla="*/ 151 w 2076"/>
                  <a:gd name="T17" fmla="*/ 0 h 1248"/>
                  <a:gd name="T18" fmla="*/ 151 w 2076"/>
                  <a:gd name="T19" fmla="*/ 213 h 1248"/>
                  <a:gd name="T20" fmla="*/ 482 w 2076"/>
                  <a:gd name="T21" fmla="*/ 544 h 1248"/>
                  <a:gd name="T22" fmla="*/ 1251 w 2076"/>
                  <a:gd name="T23" fmla="*/ 544 h 1248"/>
                  <a:gd name="T24" fmla="*/ 1251 w 2076"/>
                  <a:gd name="T25" fmla="*/ 1097 h 1248"/>
                  <a:gd name="T26" fmla="*/ 1909 w 2076"/>
                  <a:gd name="T27" fmla="*/ 622 h 1248"/>
                  <a:gd name="T28" fmla="*/ 1648 w 2076"/>
                  <a:gd name="T29" fmla="*/ 339 h 1248"/>
                  <a:gd name="T30" fmla="*/ 238 w 2076"/>
                  <a:gd name="T31" fmla="*/ 160 h 1248"/>
                  <a:gd name="T32" fmla="*/ 238 w 2076"/>
                  <a:gd name="T33" fmla="*/ 9 h 1248"/>
                  <a:gd name="T34" fmla="*/ 1720 w 2076"/>
                  <a:gd name="T35" fmla="*/ 206 h 1248"/>
                  <a:gd name="T36" fmla="*/ 2051 w 2076"/>
                  <a:gd name="T37" fmla="*/ 555 h 1248"/>
                  <a:gd name="T38" fmla="*/ 2076 w 2076"/>
                  <a:gd name="T39" fmla="*/ 585 h 1248"/>
                  <a:gd name="T40" fmla="*/ 2066 w 2076"/>
                  <a:gd name="T41" fmla="*/ 623 h 1248"/>
                  <a:gd name="T42" fmla="*/ 1212 w 2076"/>
                  <a:gd name="T43" fmla="*/ 1248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76" h="1248">
                    <a:moveTo>
                      <a:pt x="1212" y="1248"/>
                    </a:moveTo>
                    <a:lnTo>
                      <a:pt x="1212" y="1248"/>
                    </a:lnTo>
                    <a:cubicBezTo>
                      <a:pt x="1185" y="1248"/>
                      <a:pt x="1170" y="1247"/>
                      <a:pt x="1169" y="1247"/>
                    </a:cubicBezTo>
                    <a:lnTo>
                      <a:pt x="1100" y="1241"/>
                    </a:lnTo>
                    <a:lnTo>
                      <a:pt x="1100" y="695"/>
                    </a:lnTo>
                    <a:lnTo>
                      <a:pt x="482" y="695"/>
                    </a:lnTo>
                    <a:cubicBezTo>
                      <a:pt x="216" y="695"/>
                      <a:pt x="0" y="479"/>
                      <a:pt x="0" y="213"/>
                    </a:cubicBezTo>
                    <a:lnTo>
                      <a:pt x="0" y="0"/>
                    </a:lnTo>
                    <a:lnTo>
                      <a:pt x="151" y="0"/>
                    </a:lnTo>
                    <a:lnTo>
                      <a:pt x="151" y="213"/>
                    </a:lnTo>
                    <a:cubicBezTo>
                      <a:pt x="151" y="395"/>
                      <a:pt x="299" y="544"/>
                      <a:pt x="482" y="544"/>
                    </a:cubicBezTo>
                    <a:lnTo>
                      <a:pt x="1251" y="544"/>
                    </a:lnTo>
                    <a:lnTo>
                      <a:pt x="1251" y="1097"/>
                    </a:lnTo>
                    <a:cubicBezTo>
                      <a:pt x="1406" y="1092"/>
                      <a:pt x="1778" y="1034"/>
                      <a:pt x="1909" y="622"/>
                    </a:cubicBezTo>
                    <a:cubicBezTo>
                      <a:pt x="1800" y="495"/>
                      <a:pt x="1676" y="358"/>
                      <a:pt x="1648" y="339"/>
                    </a:cubicBezTo>
                    <a:cubicBezTo>
                      <a:pt x="1489" y="259"/>
                      <a:pt x="1111" y="160"/>
                      <a:pt x="238" y="160"/>
                    </a:cubicBezTo>
                    <a:lnTo>
                      <a:pt x="238" y="9"/>
                    </a:lnTo>
                    <a:cubicBezTo>
                      <a:pt x="963" y="9"/>
                      <a:pt x="1461" y="75"/>
                      <a:pt x="1720" y="206"/>
                    </a:cubicBezTo>
                    <a:cubicBezTo>
                      <a:pt x="1759" y="226"/>
                      <a:pt x="1870" y="343"/>
                      <a:pt x="2051" y="555"/>
                    </a:cubicBezTo>
                    <a:lnTo>
                      <a:pt x="2076" y="585"/>
                    </a:lnTo>
                    <a:lnTo>
                      <a:pt x="2066" y="623"/>
                    </a:lnTo>
                    <a:cubicBezTo>
                      <a:pt x="1910" y="1205"/>
                      <a:pt x="1369" y="1248"/>
                      <a:pt x="1212" y="1248"/>
                    </a:cubicBezTo>
                    <a:close/>
                  </a:path>
                </a:pathLst>
              </a:custGeom>
              <a:solidFill>
                <a:srgbClr val="5E456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4" name="Freeform 37"/>
              <p:cNvSpPr>
                <a:spLocks/>
              </p:cNvSpPr>
              <p:nvPr/>
            </p:nvSpPr>
            <p:spPr bwMode="auto">
              <a:xfrm>
                <a:off x="750734" y="4221397"/>
                <a:ext cx="86786" cy="97887"/>
              </a:xfrm>
              <a:custGeom>
                <a:avLst/>
                <a:gdLst>
                  <a:gd name="T0" fmla="*/ 408 w 509"/>
                  <a:gd name="T1" fmla="*/ 0 h 572"/>
                  <a:gd name="T2" fmla="*/ 408 w 509"/>
                  <a:gd name="T3" fmla="*/ 0 h 572"/>
                  <a:gd name="T4" fmla="*/ 408 w 509"/>
                  <a:gd name="T5" fmla="*/ 113 h 572"/>
                  <a:gd name="T6" fmla="*/ 333 w 509"/>
                  <a:gd name="T7" fmla="*/ 300 h 572"/>
                  <a:gd name="T8" fmla="*/ 179 w 509"/>
                  <a:gd name="T9" fmla="*/ 329 h 572"/>
                  <a:gd name="T10" fmla="*/ 148 w 509"/>
                  <a:gd name="T11" fmla="*/ 322 h 572"/>
                  <a:gd name="T12" fmla="*/ 0 w 509"/>
                  <a:gd name="T13" fmla="*/ 510 h 572"/>
                  <a:gd name="T14" fmla="*/ 80 w 509"/>
                  <a:gd name="T15" fmla="*/ 572 h 572"/>
                  <a:gd name="T16" fmla="*/ 189 w 509"/>
                  <a:gd name="T17" fmla="*/ 433 h 572"/>
                  <a:gd name="T18" fmla="*/ 396 w 509"/>
                  <a:gd name="T19" fmla="*/ 378 h 572"/>
                  <a:gd name="T20" fmla="*/ 509 w 509"/>
                  <a:gd name="T21" fmla="*/ 113 h 572"/>
                  <a:gd name="T22" fmla="*/ 509 w 509"/>
                  <a:gd name="T23" fmla="*/ 0 h 572"/>
                  <a:gd name="T24" fmla="*/ 408 w 509"/>
                  <a:gd name="T25" fmla="*/ 0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9" h="572">
                    <a:moveTo>
                      <a:pt x="408" y="0"/>
                    </a:moveTo>
                    <a:lnTo>
                      <a:pt x="408" y="0"/>
                    </a:lnTo>
                    <a:lnTo>
                      <a:pt x="408" y="113"/>
                    </a:lnTo>
                    <a:cubicBezTo>
                      <a:pt x="408" y="192"/>
                      <a:pt x="380" y="262"/>
                      <a:pt x="333" y="300"/>
                    </a:cubicBezTo>
                    <a:cubicBezTo>
                      <a:pt x="292" y="333"/>
                      <a:pt x="241" y="342"/>
                      <a:pt x="179" y="329"/>
                    </a:cubicBezTo>
                    <a:lnTo>
                      <a:pt x="148" y="322"/>
                    </a:lnTo>
                    <a:lnTo>
                      <a:pt x="0" y="510"/>
                    </a:lnTo>
                    <a:lnTo>
                      <a:pt x="80" y="572"/>
                    </a:lnTo>
                    <a:lnTo>
                      <a:pt x="189" y="433"/>
                    </a:lnTo>
                    <a:cubicBezTo>
                      <a:pt x="288" y="445"/>
                      <a:pt x="355" y="411"/>
                      <a:pt x="396" y="378"/>
                    </a:cubicBezTo>
                    <a:cubicBezTo>
                      <a:pt x="468" y="320"/>
                      <a:pt x="509" y="223"/>
                      <a:pt x="509" y="113"/>
                    </a:cubicBezTo>
                    <a:lnTo>
                      <a:pt x="509" y="0"/>
                    </a:lnTo>
                    <a:lnTo>
                      <a:pt x="40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5" name="Freeform 38"/>
              <p:cNvSpPr>
                <a:spLocks/>
              </p:cNvSpPr>
              <p:nvPr/>
            </p:nvSpPr>
            <p:spPr bwMode="auto">
              <a:xfrm>
                <a:off x="654866" y="4131584"/>
                <a:ext cx="190728" cy="163481"/>
              </a:xfrm>
              <a:custGeom>
                <a:avLst/>
                <a:gdLst>
                  <a:gd name="T0" fmla="*/ 769 w 1124"/>
                  <a:gd name="T1" fmla="*/ 72 h 954"/>
                  <a:gd name="T2" fmla="*/ 769 w 1124"/>
                  <a:gd name="T3" fmla="*/ 72 h 954"/>
                  <a:gd name="T4" fmla="*/ 634 w 1124"/>
                  <a:gd name="T5" fmla="*/ 99 h 954"/>
                  <a:gd name="T6" fmla="*/ 622 w 1124"/>
                  <a:gd name="T7" fmla="*/ 89 h 954"/>
                  <a:gd name="T8" fmla="*/ 369 w 1124"/>
                  <a:gd name="T9" fmla="*/ 36 h 954"/>
                  <a:gd name="T10" fmla="*/ 195 w 1124"/>
                  <a:gd name="T11" fmla="*/ 328 h 954"/>
                  <a:gd name="T12" fmla="*/ 195 w 1124"/>
                  <a:gd name="T13" fmla="*/ 380 h 954"/>
                  <a:gd name="T14" fmla="*/ 41 w 1124"/>
                  <a:gd name="T15" fmla="*/ 605 h 954"/>
                  <a:gd name="T16" fmla="*/ 0 w 1124"/>
                  <a:gd name="T17" fmla="*/ 618 h 954"/>
                  <a:gd name="T18" fmla="*/ 6 w 1124"/>
                  <a:gd name="T19" fmla="*/ 660 h 954"/>
                  <a:gd name="T20" fmla="*/ 328 w 1124"/>
                  <a:gd name="T21" fmla="*/ 954 h 954"/>
                  <a:gd name="T22" fmla="*/ 546 w 1124"/>
                  <a:gd name="T23" fmla="*/ 844 h 954"/>
                  <a:gd name="T24" fmla="*/ 465 w 1124"/>
                  <a:gd name="T25" fmla="*/ 784 h 954"/>
                  <a:gd name="T26" fmla="*/ 328 w 1124"/>
                  <a:gd name="T27" fmla="*/ 854 h 954"/>
                  <a:gd name="T28" fmla="*/ 116 w 1124"/>
                  <a:gd name="T29" fmla="*/ 684 h 954"/>
                  <a:gd name="T30" fmla="*/ 296 w 1124"/>
                  <a:gd name="T31" fmla="*/ 380 h 954"/>
                  <a:gd name="T32" fmla="*/ 296 w 1124"/>
                  <a:gd name="T33" fmla="*/ 328 h 954"/>
                  <a:gd name="T34" fmla="*/ 408 w 1124"/>
                  <a:gd name="T35" fmla="*/ 129 h 954"/>
                  <a:gd name="T36" fmla="*/ 543 w 1124"/>
                  <a:gd name="T37" fmla="*/ 154 h 954"/>
                  <a:gd name="T38" fmla="*/ 414 w 1124"/>
                  <a:gd name="T39" fmla="*/ 427 h 954"/>
                  <a:gd name="T40" fmla="*/ 415 w 1124"/>
                  <a:gd name="T41" fmla="*/ 432 h 954"/>
                  <a:gd name="T42" fmla="*/ 515 w 1124"/>
                  <a:gd name="T43" fmla="*/ 432 h 954"/>
                  <a:gd name="T44" fmla="*/ 515 w 1124"/>
                  <a:gd name="T45" fmla="*/ 427 h 954"/>
                  <a:gd name="T46" fmla="*/ 618 w 1124"/>
                  <a:gd name="T47" fmla="*/ 223 h 954"/>
                  <a:gd name="T48" fmla="*/ 620 w 1124"/>
                  <a:gd name="T49" fmla="*/ 224 h 954"/>
                  <a:gd name="T50" fmla="*/ 719 w 1124"/>
                  <a:gd name="T51" fmla="*/ 179 h 954"/>
                  <a:gd name="T52" fmla="*/ 718 w 1124"/>
                  <a:gd name="T53" fmla="*/ 178 h 954"/>
                  <a:gd name="T54" fmla="*/ 769 w 1124"/>
                  <a:gd name="T55" fmla="*/ 173 h 954"/>
                  <a:gd name="T56" fmla="*/ 1009 w 1124"/>
                  <a:gd name="T57" fmla="*/ 343 h 954"/>
                  <a:gd name="T58" fmla="*/ 830 w 1124"/>
                  <a:gd name="T59" fmla="*/ 343 h 954"/>
                  <a:gd name="T60" fmla="*/ 830 w 1124"/>
                  <a:gd name="T61" fmla="*/ 444 h 954"/>
                  <a:gd name="T62" fmla="*/ 1124 w 1124"/>
                  <a:gd name="T63" fmla="*/ 444 h 954"/>
                  <a:gd name="T64" fmla="*/ 1124 w 1124"/>
                  <a:gd name="T65" fmla="*/ 427 h 954"/>
                  <a:gd name="T66" fmla="*/ 769 w 1124"/>
                  <a:gd name="T67" fmla="*/ 72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24" h="954">
                    <a:moveTo>
                      <a:pt x="769" y="72"/>
                    </a:moveTo>
                    <a:lnTo>
                      <a:pt x="769" y="72"/>
                    </a:lnTo>
                    <a:cubicBezTo>
                      <a:pt x="721" y="72"/>
                      <a:pt x="675" y="82"/>
                      <a:pt x="634" y="99"/>
                    </a:cubicBezTo>
                    <a:lnTo>
                      <a:pt x="622" y="89"/>
                    </a:lnTo>
                    <a:cubicBezTo>
                      <a:pt x="550" y="19"/>
                      <a:pt x="456" y="0"/>
                      <a:pt x="369" y="36"/>
                    </a:cubicBezTo>
                    <a:cubicBezTo>
                      <a:pt x="264" y="81"/>
                      <a:pt x="195" y="195"/>
                      <a:pt x="195" y="328"/>
                    </a:cubicBezTo>
                    <a:lnTo>
                      <a:pt x="195" y="380"/>
                    </a:lnTo>
                    <a:cubicBezTo>
                      <a:pt x="195" y="507"/>
                      <a:pt x="153" y="569"/>
                      <a:pt x="41" y="605"/>
                    </a:cubicBezTo>
                    <a:lnTo>
                      <a:pt x="0" y="618"/>
                    </a:lnTo>
                    <a:lnTo>
                      <a:pt x="6" y="660"/>
                    </a:lnTo>
                    <a:cubicBezTo>
                      <a:pt x="21" y="762"/>
                      <a:pt x="108" y="954"/>
                      <a:pt x="328" y="954"/>
                    </a:cubicBezTo>
                    <a:cubicBezTo>
                      <a:pt x="394" y="954"/>
                      <a:pt x="496" y="912"/>
                      <a:pt x="546" y="844"/>
                    </a:cubicBezTo>
                    <a:lnTo>
                      <a:pt x="465" y="784"/>
                    </a:lnTo>
                    <a:cubicBezTo>
                      <a:pt x="434" y="826"/>
                      <a:pt x="362" y="854"/>
                      <a:pt x="328" y="854"/>
                    </a:cubicBezTo>
                    <a:cubicBezTo>
                      <a:pt x="190" y="854"/>
                      <a:pt x="135" y="744"/>
                      <a:pt x="116" y="684"/>
                    </a:cubicBezTo>
                    <a:cubicBezTo>
                      <a:pt x="276" y="613"/>
                      <a:pt x="296" y="478"/>
                      <a:pt x="296" y="380"/>
                    </a:cubicBezTo>
                    <a:lnTo>
                      <a:pt x="296" y="328"/>
                    </a:lnTo>
                    <a:cubicBezTo>
                      <a:pt x="296" y="236"/>
                      <a:pt x="340" y="158"/>
                      <a:pt x="408" y="129"/>
                    </a:cubicBezTo>
                    <a:cubicBezTo>
                      <a:pt x="455" y="109"/>
                      <a:pt x="502" y="118"/>
                      <a:pt x="543" y="154"/>
                    </a:cubicBezTo>
                    <a:cubicBezTo>
                      <a:pt x="465" y="219"/>
                      <a:pt x="414" y="317"/>
                      <a:pt x="414" y="427"/>
                    </a:cubicBezTo>
                    <a:cubicBezTo>
                      <a:pt x="414" y="429"/>
                      <a:pt x="415" y="431"/>
                      <a:pt x="415" y="432"/>
                    </a:cubicBezTo>
                    <a:lnTo>
                      <a:pt x="515" y="432"/>
                    </a:lnTo>
                    <a:cubicBezTo>
                      <a:pt x="515" y="431"/>
                      <a:pt x="515" y="429"/>
                      <a:pt x="515" y="427"/>
                    </a:cubicBezTo>
                    <a:cubicBezTo>
                      <a:pt x="515" y="344"/>
                      <a:pt x="556" y="270"/>
                      <a:pt x="618" y="223"/>
                    </a:cubicBezTo>
                    <a:lnTo>
                      <a:pt x="620" y="224"/>
                    </a:lnTo>
                    <a:cubicBezTo>
                      <a:pt x="649" y="203"/>
                      <a:pt x="682" y="187"/>
                      <a:pt x="719" y="179"/>
                    </a:cubicBezTo>
                    <a:lnTo>
                      <a:pt x="718" y="178"/>
                    </a:lnTo>
                    <a:cubicBezTo>
                      <a:pt x="735" y="175"/>
                      <a:pt x="752" y="173"/>
                      <a:pt x="769" y="173"/>
                    </a:cubicBezTo>
                    <a:cubicBezTo>
                      <a:pt x="880" y="173"/>
                      <a:pt x="974" y="244"/>
                      <a:pt x="1009" y="343"/>
                    </a:cubicBezTo>
                    <a:lnTo>
                      <a:pt x="830" y="343"/>
                    </a:lnTo>
                    <a:lnTo>
                      <a:pt x="830" y="444"/>
                    </a:lnTo>
                    <a:lnTo>
                      <a:pt x="1124" y="444"/>
                    </a:lnTo>
                    <a:cubicBezTo>
                      <a:pt x="1124" y="444"/>
                      <a:pt x="1124" y="429"/>
                      <a:pt x="1124" y="427"/>
                    </a:cubicBezTo>
                    <a:cubicBezTo>
                      <a:pt x="1124" y="232"/>
                      <a:pt x="965" y="72"/>
                      <a:pt x="769" y="72"/>
                    </a:cubicBezTo>
                    <a:close/>
                  </a:path>
                </a:pathLst>
              </a:custGeom>
              <a:solidFill>
                <a:srgbClr val="5E456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pic>
        <p:nvPicPr>
          <p:cNvPr id="13" name="Picture 1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414008" y="2683525"/>
            <a:ext cx="3401575" cy="1636779"/>
          </a:xfrm>
          <a:prstGeom prst="rect">
            <a:avLst/>
          </a:prstGeom>
        </p:spPr>
      </p:pic>
      <p:grpSp>
        <p:nvGrpSpPr>
          <p:cNvPr id="8" name="Group 7"/>
          <p:cNvGrpSpPr/>
          <p:nvPr/>
        </p:nvGrpSpPr>
        <p:grpSpPr>
          <a:xfrm>
            <a:off x="8991874" y="1744726"/>
            <a:ext cx="2959768" cy="3088940"/>
            <a:chOff x="8991874" y="1744726"/>
            <a:chExt cx="2959768" cy="3088940"/>
          </a:xfrm>
        </p:grpSpPr>
        <p:sp>
          <p:nvSpPr>
            <p:cNvPr id="2" name="Rectangle 1">
              <a:extLst>
                <a:ext uri="{FF2B5EF4-FFF2-40B4-BE49-F238E27FC236}">
                  <a16:creationId xmlns:a16="http://schemas.microsoft.com/office/drawing/2014/main" id="{5608A3B2-CA52-4068-A743-FDBE111549C7}"/>
                </a:ext>
              </a:extLst>
            </p:cNvPr>
            <p:cNvSpPr/>
            <p:nvPr/>
          </p:nvSpPr>
          <p:spPr>
            <a:xfrm>
              <a:off x="8991874" y="1744726"/>
              <a:ext cx="2959768" cy="508681"/>
            </a:xfrm>
            <a:prstGeom prst="rect">
              <a:avLst/>
            </a:prstGeom>
            <a:noFill/>
            <a:ln w="57150">
              <a:noFill/>
              <a:miter lim="800000"/>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lnSpc>
                  <a:spcPct val="90000"/>
                </a:lnSpc>
              </a:pPr>
              <a:r>
                <a:rPr lang="en-US" sz="2600" dirty="0">
                  <a:solidFill>
                    <a:prstClr val="black"/>
                  </a:solidFill>
                  <a:latin typeface="MetricHPE Semibold" panose="020B0703030202060203" pitchFamily="34" charset="0"/>
                </a:rPr>
                <a:t>IT Ops</a:t>
              </a:r>
            </a:p>
          </p:txBody>
        </p:sp>
        <p:grpSp>
          <p:nvGrpSpPr>
            <p:cNvPr id="7" name="Group 6"/>
            <p:cNvGrpSpPr/>
            <p:nvPr/>
          </p:nvGrpSpPr>
          <p:grpSpPr>
            <a:xfrm>
              <a:off x="9272948" y="2253407"/>
              <a:ext cx="2397620" cy="2580259"/>
              <a:chOff x="9272948" y="2253407"/>
              <a:chExt cx="2397620" cy="2580259"/>
            </a:xfrm>
          </p:grpSpPr>
          <p:sp>
            <p:nvSpPr>
              <p:cNvPr id="17" name="Rectangle 16">
                <a:extLst>
                  <a:ext uri="{FF2B5EF4-FFF2-40B4-BE49-F238E27FC236}">
                    <a16:creationId xmlns:a16="http://schemas.microsoft.com/office/drawing/2014/main" id="{3BC3BE41-30BB-460B-BC52-FB1C49C8C6A7}"/>
                  </a:ext>
                </a:extLst>
              </p:cNvPr>
              <p:cNvSpPr/>
              <p:nvPr/>
            </p:nvSpPr>
            <p:spPr>
              <a:xfrm>
                <a:off x="9272948" y="2253407"/>
                <a:ext cx="2397620" cy="1030026"/>
              </a:xfrm>
              <a:prstGeom prst="rect">
                <a:avLst/>
              </a:prstGeom>
            </p:spPr>
            <p:txBody>
              <a:bodyPr wrap="square">
                <a:spAutoFit/>
              </a:bodyPr>
              <a:lstStyle/>
              <a:p>
                <a:pPr marL="0" lvl="2" algn="ctr">
                  <a:lnSpc>
                    <a:spcPct val="90000"/>
                  </a:lnSpc>
                  <a:spcAft>
                    <a:spcPts val="400"/>
                  </a:spcAft>
                </a:pPr>
                <a:r>
                  <a:rPr lang="en-US" sz="1600" dirty="0">
                    <a:solidFill>
                      <a:prstClr val="black"/>
                    </a:solidFill>
                    <a:latin typeface="MetricHPE" panose="020B0503030202060203" pitchFamily="34" charset="0"/>
                  </a:rPr>
                  <a:t>Enables rapid VM</a:t>
                </a:r>
                <a:r>
                  <a:rPr lang="en-US" sz="1600">
                    <a:solidFill>
                      <a:prstClr val="black"/>
                    </a:solidFill>
                    <a:latin typeface="MetricHPE" panose="020B0503030202060203" pitchFamily="34" charset="0"/>
                  </a:rPr>
                  <a:t>, container </a:t>
                </a:r>
                <a:r>
                  <a:rPr lang="en-US" sz="1600" dirty="0">
                    <a:solidFill>
                      <a:prstClr val="black"/>
                    </a:solidFill>
                    <a:latin typeface="MetricHPE" panose="020B0503030202060203" pitchFamily="34" charset="0"/>
                  </a:rPr>
                  <a:t>and bare metal vending </a:t>
                </a:r>
              </a:p>
              <a:p>
                <a:pPr marL="0" lvl="2" algn="ctr">
                  <a:lnSpc>
                    <a:spcPct val="90000"/>
                  </a:lnSpc>
                  <a:spcAft>
                    <a:spcPts val="400"/>
                  </a:spcAft>
                </a:pPr>
                <a:r>
                  <a:rPr lang="en-US" sz="1600" dirty="0">
                    <a:solidFill>
                      <a:prstClr val="black"/>
                    </a:solidFill>
                    <a:latin typeface="MetricHPE" panose="020B0503030202060203" pitchFamily="34" charset="0"/>
                  </a:rPr>
                  <a:t>Intelligent scaling of infrastructure</a:t>
                </a:r>
              </a:p>
            </p:txBody>
          </p:sp>
          <p:pic>
            <p:nvPicPr>
              <p:cNvPr id="58" name="Picture 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29422" y="3970547"/>
                <a:ext cx="1140687" cy="863119"/>
              </a:xfrm>
              <a:prstGeom prst="rect">
                <a:avLst/>
              </a:prstGeom>
            </p:spPr>
          </p:pic>
          <p:grpSp>
            <p:nvGrpSpPr>
              <p:cNvPr id="104" name="Group 103"/>
              <p:cNvGrpSpPr/>
              <p:nvPr/>
            </p:nvGrpSpPr>
            <p:grpSpPr>
              <a:xfrm>
                <a:off x="10529422" y="3532531"/>
                <a:ext cx="909726" cy="356604"/>
                <a:chOff x="12719050" y="2511425"/>
                <a:chExt cx="1308100" cy="512763"/>
              </a:xfrm>
            </p:grpSpPr>
            <p:sp>
              <p:nvSpPr>
                <p:cNvPr id="65" name="Freeform 44"/>
                <p:cNvSpPr>
                  <a:spLocks noEditPoints="1"/>
                </p:cNvSpPr>
                <p:nvPr/>
              </p:nvSpPr>
              <p:spPr bwMode="auto">
                <a:xfrm>
                  <a:off x="12869863" y="2803525"/>
                  <a:ext cx="80963" cy="77788"/>
                </a:xfrm>
                <a:custGeom>
                  <a:avLst/>
                  <a:gdLst>
                    <a:gd name="T0" fmla="*/ 80 w 251"/>
                    <a:gd name="T1" fmla="*/ 161 h 241"/>
                    <a:gd name="T2" fmla="*/ 80 w 251"/>
                    <a:gd name="T3" fmla="*/ 161 h 241"/>
                    <a:gd name="T4" fmla="*/ 171 w 251"/>
                    <a:gd name="T5" fmla="*/ 161 h 241"/>
                    <a:gd name="T6" fmla="*/ 171 w 251"/>
                    <a:gd name="T7" fmla="*/ 80 h 241"/>
                    <a:gd name="T8" fmla="*/ 80 w 251"/>
                    <a:gd name="T9" fmla="*/ 80 h 241"/>
                    <a:gd name="T10" fmla="*/ 80 w 251"/>
                    <a:gd name="T11" fmla="*/ 161 h 241"/>
                    <a:gd name="T12" fmla="*/ 0 w 251"/>
                    <a:gd name="T13" fmla="*/ 0 h 241"/>
                    <a:gd name="T14" fmla="*/ 0 w 251"/>
                    <a:gd name="T15" fmla="*/ 0 h 241"/>
                    <a:gd name="T16" fmla="*/ 251 w 251"/>
                    <a:gd name="T17" fmla="*/ 0 h 241"/>
                    <a:gd name="T18" fmla="*/ 251 w 251"/>
                    <a:gd name="T19" fmla="*/ 241 h 241"/>
                    <a:gd name="T20" fmla="*/ 0 w 251"/>
                    <a:gd name="T21" fmla="*/ 241 h 241"/>
                    <a:gd name="T22" fmla="*/ 0 w 251"/>
                    <a:gd name="T23"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1" h="241">
                      <a:moveTo>
                        <a:pt x="80" y="161"/>
                      </a:moveTo>
                      <a:lnTo>
                        <a:pt x="80" y="161"/>
                      </a:lnTo>
                      <a:lnTo>
                        <a:pt x="171" y="161"/>
                      </a:lnTo>
                      <a:lnTo>
                        <a:pt x="171" y="80"/>
                      </a:lnTo>
                      <a:lnTo>
                        <a:pt x="80" y="80"/>
                      </a:lnTo>
                      <a:lnTo>
                        <a:pt x="80" y="161"/>
                      </a:lnTo>
                      <a:close/>
                      <a:moveTo>
                        <a:pt x="0" y="0"/>
                      </a:moveTo>
                      <a:lnTo>
                        <a:pt x="0" y="0"/>
                      </a:lnTo>
                      <a:lnTo>
                        <a:pt x="251" y="0"/>
                      </a:lnTo>
                      <a:lnTo>
                        <a:pt x="251" y="241"/>
                      </a:lnTo>
                      <a:lnTo>
                        <a:pt x="0" y="241"/>
                      </a:lnTo>
                      <a:lnTo>
                        <a:pt x="0" y="0"/>
                      </a:lnTo>
                      <a:close/>
                    </a:path>
                  </a:pathLst>
                </a:custGeom>
                <a:solidFill>
                  <a:srgbClr val="33B8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6" name="Freeform 45"/>
                <p:cNvSpPr>
                  <a:spLocks noEditPoints="1"/>
                </p:cNvSpPr>
                <p:nvPr/>
              </p:nvSpPr>
              <p:spPr bwMode="auto">
                <a:xfrm>
                  <a:off x="12965113" y="2724150"/>
                  <a:ext cx="80963" cy="157163"/>
                </a:xfrm>
                <a:custGeom>
                  <a:avLst/>
                  <a:gdLst>
                    <a:gd name="T0" fmla="*/ 80 w 251"/>
                    <a:gd name="T1" fmla="*/ 402 h 482"/>
                    <a:gd name="T2" fmla="*/ 80 w 251"/>
                    <a:gd name="T3" fmla="*/ 402 h 482"/>
                    <a:gd name="T4" fmla="*/ 171 w 251"/>
                    <a:gd name="T5" fmla="*/ 402 h 482"/>
                    <a:gd name="T6" fmla="*/ 171 w 251"/>
                    <a:gd name="T7" fmla="*/ 80 h 482"/>
                    <a:gd name="T8" fmla="*/ 80 w 251"/>
                    <a:gd name="T9" fmla="*/ 80 h 482"/>
                    <a:gd name="T10" fmla="*/ 80 w 251"/>
                    <a:gd name="T11" fmla="*/ 402 h 482"/>
                    <a:gd name="T12" fmla="*/ 0 w 251"/>
                    <a:gd name="T13" fmla="*/ 0 h 482"/>
                    <a:gd name="T14" fmla="*/ 0 w 251"/>
                    <a:gd name="T15" fmla="*/ 0 h 482"/>
                    <a:gd name="T16" fmla="*/ 251 w 251"/>
                    <a:gd name="T17" fmla="*/ 0 h 482"/>
                    <a:gd name="T18" fmla="*/ 251 w 251"/>
                    <a:gd name="T19" fmla="*/ 482 h 482"/>
                    <a:gd name="T20" fmla="*/ 0 w 251"/>
                    <a:gd name="T21" fmla="*/ 482 h 482"/>
                    <a:gd name="T22" fmla="*/ 0 w 251"/>
                    <a:gd name="T23" fmla="*/ 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1" h="482">
                      <a:moveTo>
                        <a:pt x="80" y="402"/>
                      </a:moveTo>
                      <a:lnTo>
                        <a:pt x="80" y="402"/>
                      </a:lnTo>
                      <a:lnTo>
                        <a:pt x="171" y="402"/>
                      </a:lnTo>
                      <a:lnTo>
                        <a:pt x="171" y="80"/>
                      </a:lnTo>
                      <a:lnTo>
                        <a:pt x="80" y="80"/>
                      </a:lnTo>
                      <a:lnTo>
                        <a:pt x="80" y="402"/>
                      </a:lnTo>
                      <a:close/>
                      <a:moveTo>
                        <a:pt x="0" y="0"/>
                      </a:moveTo>
                      <a:lnTo>
                        <a:pt x="0" y="0"/>
                      </a:lnTo>
                      <a:lnTo>
                        <a:pt x="251" y="0"/>
                      </a:lnTo>
                      <a:lnTo>
                        <a:pt x="251" y="482"/>
                      </a:lnTo>
                      <a:lnTo>
                        <a:pt x="0" y="482"/>
                      </a:lnTo>
                      <a:lnTo>
                        <a:pt x="0" y="0"/>
                      </a:lnTo>
                      <a:close/>
                    </a:path>
                  </a:pathLst>
                </a:custGeom>
                <a:solidFill>
                  <a:srgbClr val="F5836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7" name="Freeform 46"/>
                <p:cNvSpPr>
                  <a:spLocks noEditPoints="1"/>
                </p:cNvSpPr>
                <p:nvPr/>
              </p:nvSpPr>
              <p:spPr bwMode="auto">
                <a:xfrm>
                  <a:off x="13058775" y="2633663"/>
                  <a:ext cx="80963" cy="247650"/>
                </a:xfrm>
                <a:custGeom>
                  <a:avLst/>
                  <a:gdLst>
                    <a:gd name="T0" fmla="*/ 80 w 251"/>
                    <a:gd name="T1" fmla="*/ 682 h 762"/>
                    <a:gd name="T2" fmla="*/ 80 w 251"/>
                    <a:gd name="T3" fmla="*/ 682 h 762"/>
                    <a:gd name="T4" fmla="*/ 171 w 251"/>
                    <a:gd name="T5" fmla="*/ 682 h 762"/>
                    <a:gd name="T6" fmla="*/ 171 w 251"/>
                    <a:gd name="T7" fmla="*/ 80 h 762"/>
                    <a:gd name="T8" fmla="*/ 80 w 251"/>
                    <a:gd name="T9" fmla="*/ 80 h 762"/>
                    <a:gd name="T10" fmla="*/ 80 w 251"/>
                    <a:gd name="T11" fmla="*/ 682 h 762"/>
                    <a:gd name="T12" fmla="*/ 0 w 251"/>
                    <a:gd name="T13" fmla="*/ 0 h 762"/>
                    <a:gd name="T14" fmla="*/ 0 w 251"/>
                    <a:gd name="T15" fmla="*/ 0 h 762"/>
                    <a:gd name="T16" fmla="*/ 251 w 251"/>
                    <a:gd name="T17" fmla="*/ 0 h 762"/>
                    <a:gd name="T18" fmla="*/ 251 w 251"/>
                    <a:gd name="T19" fmla="*/ 762 h 762"/>
                    <a:gd name="T20" fmla="*/ 0 w 251"/>
                    <a:gd name="T21" fmla="*/ 762 h 762"/>
                    <a:gd name="T22" fmla="*/ 0 w 251"/>
                    <a:gd name="T23"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1" h="762">
                      <a:moveTo>
                        <a:pt x="80" y="682"/>
                      </a:moveTo>
                      <a:lnTo>
                        <a:pt x="80" y="682"/>
                      </a:lnTo>
                      <a:lnTo>
                        <a:pt x="171" y="682"/>
                      </a:lnTo>
                      <a:lnTo>
                        <a:pt x="171" y="80"/>
                      </a:lnTo>
                      <a:lnTo>
                        <a:pt x="80" y="80"/>
                      </a:lnTo>
                      <a:lnTo>
                        <a:pt x="80" y="682"/>
                      </a:lnTo>
                      <a:close/>
                      <a:moveTo>
                        <a:pt x="0" y="0"/>
                      </a:moveTo>
                      <a:lnTo>
                        <a:pt x="0" y="0"/>
                      </a:lnTo>
                      <a:lnTo>
                        <a:pt x="251" y="0"/>
                      </a:lnTo>
                      <a:lnTo>
                        <a:pt x="251" y="762"/>
                      </a:lnTo>
                      <a:lnTo>
                        <a:pt x="0" y="762"/>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8" name="Freeform 47"/>
                <p:cNvSpPr>
                  <a:spLocks/>
                </p:cNvSpPr>
                <p:nvPr/>
              </p:nvSpPr>
              <p:spPr bwMode="auto">
                <a:xfrm>
                  <a:off x="12868275" y="2906713"/>
                  <a:ext cx="277813" cy="26988"/>
                </a:xfrm>
                <a:custGeom>
                  <a:avLst/>
                  <a:gdLst>
                    <a:gd name="T0" fmla="*/ 0 w 854"/>
                    <a:gd name="T1" fmla="*/ 0 h 80"/>
                    <a:gd name="T2" fmla="*/ 0 w 854"/>
                    <a:gd name="T3" fmla="*/ 0 h 80"/>
                    <a:gd name="T4" fmla="*/ 854 w 854"/>
                    <a:gd name="T5" fmla="*/ 0 h 80"/>
                    <a:gd name="T6" fmla="*/ 854 w 854"/>
                    <a:gd name="T7" fmla="*/ 80 h 80"/>
                    <a:gd name="T8" fmla="*/ 0 w 854"/>
                    <a:gd name="T9" fmla="*/ 80 h 80"/>
                    <a:gd name="T10" fmla="*/ 0 w 854"/>
                    <a:gd name="T11" fmla="*/ 0 h 80"/>
                  </a:gdLst>
                  <a:ahLst/>
                  <a:cxnLst>
                    <a:cxn ang="0">
                      <a:pos x="T0" y="T1"/>
                    </a:cxn>
                    <a:cxn ang="0">
                      <a:pos x="T2" y="T3"/>
                    </a:cxn>
                    <a:cxn ang="0">
                      <a:pos x="T4" y="T5"/>
                    </a:cxn>
                    <a:cxn ang="0">
                      <a:pos x="T6" y="T7"/>
                    </a:cxn>
                    <a:cxn ang="0">
                      <a:pos x="T8" y="T9"/>
                    </a:cxn>
                    <a:cxn ang="0">
                      <a:pos x="T10" y="T11"/>
                    </a:cxn>
                  </a:cxnLst>
                  <a:rect l="0" t="0" r="r" b="b"/>
                  <a:pathLst>
                    <a:path w="854" h="80">
                      <a:moveTo>
                        <a:pt x="0" y="0"/>
                      </a:moveTo>
                      <a:lnTo>
                        <a:pt x="0" y="0"/>
                      </a:lnTo>
                      <a:lnTo>
                        <a:pt x="854" y="0"/>
                      </a:lnTo>
                      <a:lnTo>
                        <a:pt x="854" y="80"/>
                      </a:lnTo>
                      <a:lnTo>
                        <a:pt x="0" y="8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0" name="Freeform 49"/>
                <p:cNvSpPr>
                  <a:spLocks noEditPoints="1"/>
                </p:cNvSpPr>
                <p:nvPr/>
              </p:nvSpPr>
              <p:spPr bwMode="auto">
                <a:xfrm>
                  <a:off x="12719050" y="2511425"/>
                  <a:ext cx="1308100" cy="512763"/>
                </a:xfrm>
                <a:custGeom>
                  <a:avLst/>
                  <a:gdLst>
                    <a:gd name="T0" fmla="*/ 79 w 4034"/>
                    <a:gd name="T1" fmla="*/ 1494 h 1574"/>
                    <a:gd name="T2" fmla="*/ 79 w 4034"/>
                    <a:gd name="T3" fmla="*/ 1494 h 1574"/>
                    <a:gd name="T4" fmla="*/ 3954 w 4034"/>
                    <a:gd name="T5" fmla="*/ 1494 h 1574"/>
                    <a:gd name="T6" fmla="*/ 3954 w 4034"/>
                    <a:gd name="T7" fmla="*/ 80 h 1574"/>
                    <a:gd name="T8" fmla="*/ 80 w 4034"/>
                    <a:gd name="T9" fmla="*/ 80 h 1574"/>
                    <a:gd name="T10" fmla="*/ 79 w 4034"/>
                    <a:gd name="T11" fmla="*/ 1494 h 1574"/>
                    <a:gd name="T12" fmla="*/ 79 w 4034"/>
                    <a:gd name="T13" fmla="*/ 1494 h 1574"/>
                    <a:gd name="T14" fmla="*/ 4034 w 4034"/>
                    <a:gd name="T15" fmla="*/ 1574 h 1574"/>
                    <a:gd name="T16" fmla="*/ 4034 w 4034"/>
                    <a:gd name="T17" fmla="*/ 1574 h 1574"/>
                    <a:gd name="T18" fmla="*/ 0 w 4034"/>
                    <a:gd name="T19" fmla="*/ 1574 h 1574"/>
                    <a:gd name="T20" fmla="*/ 0 w 4034"/>
                    <a:gd name="T21" fmla="*/ 0 h 1574"/>
                    <a:gd name="T22" fmla="*/ 4034 w 4034"/>
                    <a:gd name="T23" fmla="*/ 0 h 1574"/>
                    <a:gd name="T24" fmla="*/ 4034 w 4034"/>
                    <a:gd name="T25" fmla="*/ 1574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4" h="1574">
                      <a:moveTo>
                        <a:pt x="79" y="1494"/>
                      </a:moveTo>
                      <a:lnTo>
                        <a:pt x="79" y="1494"/>
                      </a:lnTo>
                      <a:lnTo>
                        <a:pt x="3954" y="1494"/>
                      </a:lnTo>
                      <a:lnTo>
                        <a:pt x="3954" y="80"/>
                      </a:lnTo>
                      <a:lnTo>
                        <a:pt x="80" y="80"/>
                      </a:lnTo>
                      <a:lnTo>
                        <a:pt x="79" y="1494"/>
                      </a:lnTo>
                      <a:lnTo>
                        <a:pt x="79" y="1494"/>
                      </a:lnTo>
                      <a:close/>
                      <a:moveTo>
                        <a:pt x="4034" y="1574"/>
                      </a:moveTo>
                      <a:lnTo>
                        <a:pt x="4034" y="1574"/>
                      </a:lnTo>
                      <a:lnTo>
                        <a:pt x="0" y="1574"/>
                      </a:lnTo>
                      <a:lnTo>
                        <a:pt x="0" y="0"/>
                      </a:lnTo>
                      <a:lnTo>
                        <a:pt x="4034" y="0"/>
                      </a:lnTo>
                      <a:lnTo>
                        <a:pt x="4034" y="157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4" name="Freeform 63"/>
                <p:cNvSpPr>
                  <a:spLocks/>
                </p:cNvSpPr>
                <p:nvPr/>
              </p:nvSpPr>
              <p:spPr bwMode="auto">
                <a:xfrm>
                  <a:off x="13276263" y="2640013"/>
                  <a:ext cx="595313" cy="26988"/>
                </a:xfrm>
                <a:custGeom>
                  <a:avLst/>
                  <a:gdLst>
                    <a:gd name="T0" fmla="*/ 0 w 1836"/>
                    <a:gd name="T1" fmla="*/ 0 h 80"/>
                    <a:gd name="T2" fmla="*/ 0 w 1836"/>
                    <a:gd name="T3" fmla="*/ 0 h 80"/>
                    <a:gd name="T4" fmla="*/ 1836 w 1836"/>
                    <a:gd name="T5" fmla="*/ 0 h 80"/>
                    <a:gd name="T6" fmla="*/ 1836 w 1836"/>
                    <a:gd name="T7" fmla="*/ 80 h 80"/>
                    <a:gd name="T8" fmla="*/ 0 w 1836"/>
                    <a:gd name="T9" fmla="*/ 80 h 80"/>
                    <a:gd name="T10" fmla="*/ 0 w 1836"/>
                    <a:gd name="T11" fmla="*/ 0 h 80"/>
                  </a:gdLst>
                  <a:ahLst/>
                  <a:cxnLst>
                    <a:cxn ang="0">
                      <a:pos x="T0" y="T1"/>
                    </a:cxn>
                    <a:cxn ang="0">
                      <a:pos x="T2" y="T3"/>
                    </a:cxn>
                    <a:cxn ang="0">
                      <a:pos x="T4" y="T5"/>
                    </a:cxn>
                    <a:cxn ang="0">
                      <a:pos x="T6" y="T7"/>
                    </a:cxn>
                    <a:cxn ang="0">
                      <a:pos x="T8" y="T9"/>
                    </a:cxn>
                    <a:cxn ang="0">
                      <a:pos x="T10" y="T11"/>
                    </a:cxn>
                  </a:cxnLst>
                  <a:rect l="0" t="0" r="r" b="b"/>
                  <a:pathLst>
                    <a:path w="1836" h="80">
                      <a:moveTo>
                        <a:pt x="0" y="0"/>
                      </a:moveTo>
                      <a:lnTo>
                        <a:pt x="0" y="0"/>
                      </a:lnTo>
                      <a:lnTo>
                        <a:pt x="1836" y="0"/>
                      </a:lnTo>
                      <a:lnTo>
                        <a:pt x="1836" y="80"/>
                      </a:lnTo>
                      <a:lnTo>
                        <a:pt x="0" y="8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5" name="Freeform 64"/>
                <p:cNvSpPr>
                  <a:spLocks/>
                </p:cNvSpPr>
                <p:nvPr/>
              </p:nvSpPr>
              <p:spPr bwMode="auto">
                <a:xfrm>
                  <a:off x="13276263" y="2719388"/>
                  <a:ext cx="369888" cy="25400"/>
                </a:xfrm>
                <a:custGeom>
                  <a:avLst/>
                  <a:gdLst>
                    <a:gd name="T0" fmla="*/ 0 w 1144"/>
                    <a:gd name="T1" fmla="*/ 0 h 80"/>
                    <a:gd name="T2" fmla="*/ 0 w 1144"/>
                    <a:gd name="T3" fmla="*/ 0 h 80"/>
                    <a:gd name="T4" fmla="*/ 1144 w 1144"/>
                    <a:gd name="T5" fmla="*/ 0 h 80"/>
                    <a:gd name="T6" fmla="*/ 1144 w 1144"/>
                    <a:gd name="T7" fmla="*/ 80 h 80"/>
                    <a:gd name="T8" fmla="*/ 0 w 1144"/>
                    <a:gd name="T9" fmla="*/ 80 h 80"/>
                    <a:gd name="T10" fmla="*/ 0 w 1144"/>
                    <a:gd name="T11" fmla="*/ 0 h 80"/>
                  </a:gdLst>
                  <a:ahLst/>
                  <a:cxnLst>
                    <a:cxn ang="0">
                      <a:pos x="T0" y="T1"/>
                    </a:cxn>
                    <a:cxn ang="0">
                      <a:pos x="T2" y="T3"/>
                    </a:cxn>
                    <a:cxn ang="0">
                      <a:pos x="T4" y="T5"/>
                    </a:cxn>
                    <a:cxn ang="0">
                      <a:pos x="T6" y="T7"/>
                    </a:cxn>
                    <a:cxn ang="0">
                      <a:pos x="T8" y="T9"/>
                    </a:cxn>
                    <a:cxn ang="0">
                      <a:pos x="T10" y="T11"/>
                    </a:cxn>
                  </a:cxnLst>
                  <a:rect l="0" t="0" r="r" b="b"/>
                  <a:pathLst>
                    <a:path w="1144" h="80">
                      <a:moveTo>
                        <a:pt x="0" y="0"/>
                      </a:moveTo>
                      <a:lnTo>
                        <a:pt x="0" y="0"/>
                      </a:lnTo>
                      <a:lnTo>
                        <a:pt x="1144" y="0"/>
                      </a:lnTo>
                      <a:lnTo>
                        <a:pt x="1144" y="80"/>
                      </a:lnTo>
                      <a:lnTo>
                        <a:pt x="0" y="80"/>
                      </a:lnTo>
                      <a:lnTo>
                        <a:pt x="0" y="0"/>
                      </a:lnTo>
                      <a:close/>
                    </a:path>
                  </a:pathLst>
                </a:custGeom>
                <a:solidFill>
                  <a:srgbClr val="F5836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6" name="Freeform 65"/>
                <p:cNvSpPr>
                  <a:spLocks/>
                </p:cNvSpPr>
                <p:nvPr/>
              </p:nvSpPr>
              <p:spPr bwMode="auto">
                <a:xfrm>
                  <a:off x="13276263" y="2798763"/>
                  <a:ext cx="425450" cy="25400"/>
                </a:xfrm>
                <a:custGeom>
                  <a:avLst/>
                  <a:gdLst>
                    <a:gd name="T0" fmla="*/ 0 w 1312"/>
                    <a:gd name="T1" fmla="*/ 0 h 80"/>
                    <a:gd name="T2" fmla="*/ 0 w 1312"/>
                    <a:gd name="T3" fmla="*/ 0 h 80"/>
                    <a:gd name="T4" fmla="*/ 1312 w 1312"/>
                    <a:gd name="T5" fmla="*/ 0 h 80"/>
                    <a:gd name="T6" fmla="*/ 1312 w 1312"/>
                    <a:gd name="T7" fmla="*/ 80 h 80"/>
                    <a:gd name="T8" fmla="*/ 0 w 1312"/>
                    <a:gd name="T9" fmla="*/ 80 h 80"/>
                    <a:gd name="T10" fmla="*/ 0 w 1312"/>
                    <a:gd name="T11" fmla="*/ 0 h 80"/>
                  </a:gdLst>
                  <a:ahLst/>
                  <a:cxnLst>
                    <a:cxn ang="0">
                      <a:pos x="T0" y="T1"/>
                    </a:cxn>
                    <a:cxn ang="0">
                      <a:pos x="T2" y="T3"/>
                    </a:cxn>
                    <a:cxn ang="0">
                      <a:pos x="T4" y="T5"/>
                    </a:cxn>
                    <a:cxn ang="0">
                      <a:pos x="T6" y="T7"/>
                    </a:cxn>
                    <a:cxn ang="0">
                      <a:pos x="T8" y="T9"/>
                    </a:cxn>
                    <a:cxn ang="0">
                      <a:pos x="T10" y="T11"/>
                    </a:cxn>
                  </a:cxnLst>
                  <a:rect l="0" t="0" r="r" b="b"/>
                  <a:pathLst>
                    <a:path w="1312" h="80">
                      <a:moveTo>
                        <a:pt x="0" y="0"/>
                      </a:moveTo>
                      <a:lnTo>
                        <a:pt x="0" y="0"/>
                      </a:lnTo>
                      <a:lnTo>
                        <a:pt x="1312" y="0"/>
                      </a:lnTo>
                      <a:lnTo>
                        <a:pt x="1312" y="80"/>
                      </a:lnTo>
                      <a:lnTo>
                        <a:pt x="0" y="8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7" name="Freeform 66"/>
                <p:cNvSpPr>
                  <a:spLocks/>
                </p:cNvSpPr>
                <p:nvPr/>
              </p:nvSpPr>
              <p:spPr bwMode="auto">
                <a:xfrm>
                  <a:off x="13276263" y="2878138"/>
                  <a:ext cx="539750" cy="25400"/>
                </a:xfrm>
                <a:custGeom>
                  <a:avLst/>
                  <a:gdLst>
                    <a:gd name="T0" fmla="*/ 0 w 1665"/>
                    <a:gd name="T1" fmla="*/ 0 h 80"/>
                    <a:gd name="T2" fmla="*/ 0 w 1665"/>
                    <a:gd name="T3" fmla="*/ 0 h 80"/>
                    <a:gd name="T4" fmla="*/ 1665 w 1665"/>
                    <a:gd name="T5" fmla="*/ 0 h 80"/>
                    <a:gd name="T6" fmla="*/ 1665 w 1665"/>
                    <a:gd name="T7" fmla="*/ 80 h 80"/>
                    <a:gd name="T8" fmla="*/ 0 w 1665"/>
                    <a:gd name="T9" fmla="*/ 80 h 80"/>
                    <a:gd name="T10" fmla="*/ 0 w 1665"/>
                    <a:gd name="T11" fmla="*/ 0 h 80"/>
                  </a:gdLst>
                  <a:ahLst/>
                  <a:cxnLst>
                    <a:cxn ang="0">
                      <a:pos x="T0" y="T1"/>
                    </a:cxn>
                    <a:cxn ang="0">
                      <a:pos x="T2" y="T3"/>
                    </a:cxn>
                    <a:cxn ang="0">
                      <a:pos x="T4" y="T5"/>
                    </a:cxn>
                    <a:cxn ang="0">
                      <a:pos x="T6" y="T7"/>
                    </a:cxn>
                    <a:cxn ang="0">
                      <a:pos x="T8" y="T9"/>
                    </a:cxn>
                    <a:cxn ang="0">
                      <a:pos x="T10" y="T11"/>
                    </a:cxn>
                  </a:cxnLst>
                  <a:rect l="0" t="0" r="r" b="b"/>
                  <a:pathLst>
                    <a:path w="1665" h="80">
                      <a:moveTo>
                        <a:pt x="0" y="0"/>
                      </a:moveTo>
                      <a:lnTo>
                        <a:pt x="0" y="0"/>
                      </a:lnTo>
                      <a:lnTo>
                        <a:pt x="1665" y="0"/>
                      </a:lnTo>
                      <a:lnTo>
                        <a:pt x="1665" y="80"/>
                      </a:lnTo>
                      <a:lnTo>
                        <a:pt x="0" y="8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grpSp>
      <p:grpSp>
        <p:nvGrpSpPr>
          <p:cNvPr id="12" name="Group 11"/>
          <p:cNvGrpSpPr/>
          <p:nvPr/>
        </p:nvGrpSpPr>
        <p:grpSpPr>
          <a:xfrm>
            <a:off x="4184110" y="4479828"/>
            <a:ext cx="4311498" cy="1716548"/>
            <a:chOff x="4184110" y="4479828"/>
            <a:chExt cx="4311498" cy="1716548"/>
          </a:xfrm>
        </p:grpSpPr>
        <p:sp>
          <p:nvSpPr>
            <p:cNvPr id="14" name="Rectangle 13">
              <a:extLst>
                <a:ext uri="{FF2B5EF4-FFF2-40B4-BE49-F238E27FC236}">
                  <a16:creationId xmlns:a16="http://schemas.microsoft.com/office/drawing/2014/main" id="{80EBE12F-381E-4322-8DD5-84B9077587CF}"/>
                </a:ext>
              </a:extLst>
            </p:cNvPr>
            <p:cNvSpPr/>
            <p:nvPr/>
          </p:nvSpPr>
          <p:spPr>
            <a:xfrm>
              <a:off x="4634911" y="5373763"/>
              <a:ext cx="2959768" cy="508681"/>
            </a:xfrm>
            <a:prstGeom prst="rect">
              <a:avLst/>
            </a:prstGeom>
            <a:noFill/>
            <a:ln w="57150">
              <a:noFill/>
              <a:miter lim="800000"/>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lnSpc>
                  <a:spcPct val="90000"/>
                </a:lnSpc>
              </a:pPr>
              <a:r>
                <a:rPr lang="en-US" sz="2600" dirty="0">
                  <a:solidFill>
                    <a:prstClr val="black"/>
                  </a:solidFill>
                  <a:latin typeface="MetricHPE Semibold" panose="020B0703030202060203" pitchFamily="34" charset="0"/>
                </a:rPr>
                <a:t>CIO/Business</a:t>
              </a:r>
            </a:p>
          </p:txBody>
        </p:sp>
        <p:sp>
          <p:nvSpPr>
            <p:cNvPr id="21" name="Rectangle 20">
              <a:extLst>
                <a:ext uri="{FF2B5EF4-FFF2-40B4-BE49-F238E27FC236}">
                  <a16:creationId xmlns:a16="http://schemas.microsoft.com/office/drawing/2014/main" id="{A749C8EE-AECE-49E0-9AD1-B18650E56143}"/>
                </a:ext>
              </a:extLst>
            </p:cNvPr>
            <p:cNvSpPr/>
            <p:nvPr/>
          </p:nvSpPr>
          <p:spPr>
            <a:xfrm>
              <a:off x="4184110" y="5882444"/>
              <a:ext cx="3861371" cy="313932"/>
            </a:xfrm>
            <a:prstGeom prst="rect">
              <a:avLst/>
            </a:prstGeom>
          </p:spPr>
          <p:txBody>
            <a:bodyPr wrap="square">
              <a:spAutoFit/>
            </a:bodyPr>
            <a:lstStyle/>
            <a:p>
              <a:pPr marL="0" lvl="2" algn="ctr">
                <a:lnSpc>
                  <a:spcPct val="90000"/>
                </a:lnSpc>
                <a:spcAft>
                  <a:spcPts val="400"/>
                </a:spcAft>
              </a:pPr>
              <a:r>
                <a:rPr lang="en-US" sz="1600" dirty="0">
                  <a:solidFill>
                    <a:prstClr val="black"/>
                  </a:solidFill>
                  <a:latin typeface="MetricHPE" panose="020B0503030202060203" pitchFamily="34" charset="0"/>
                </a:rPr>
                <a:t>Costs and utilization insights across all clouds</a:t>
              </a:r>
            </a:p>
          </p:txBody>
        </p:sp>
        <p:pic>
          <p:nvPicPr>
            <p:cNvPr id="106" name="Picture 105">
              <a:extLst>
                <a:ext uri="{FF2B5EF4-FFF2-40B4-BE49-F238E27FC236}">
                  <a16:creationId xmlns:a16="http://schemas.microsoft.com/office/drawing/2014/main" id="{31B11C6B-34C5-4FED-B081-C9A0DE786197}"/>
                </a:ext>
              </a:extLst>
            </p:cNvPr>
            <p:cNvPicPr>
              <a:picLocks noChangeAspect="1"/>
            </p:cNvPicPr>
            <p:nvPr/>
          </p:nvPicPr>
          <p:blipFill rotWithShape="1">
            <a:blip r:embed="rId5"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7144553" y="4479828"/>
              <a:ext cx="1351055" cy="1296000"/>
            </a:xfrm>
            <a:prstGeom prst="rect">
              <a:avLst/>
            </a:prstGeom>
          </p:spPr>
        </p:pic>
      </p:grpSp>
      <p:sp>
        <p:nvSpPr>
          <p:cNvPr id="108" name="Title 107"/>
          <p:cNvSpPr>
            <a:spLocks noGrp="1"/>
          </p:cNvSpPr>
          <p:nvPr>
            <p:ph type="title"/>
          </p:nvPr>
        </p:nvSpPr>
        <p:spPr/>
        <p:txBody>
          <a:bodyPr>
            <a:normAutofit fontScale="90000"/>
          </a:bodyPr>
          <a:lstStyle/>
          <a:p>
            <a:r>
              <a:rPr lang="en-US" dirty="0"/>
              <a:t>Enabling IT</a:t>
            </a:r>
            <a:r>
              <a:rPr lang="en-US"/>
              <a:t>, LOB </a:t>
            </a:r>
            <a:r>
              <a:rPr lang="en-US" dirty="0"/>
              <a:t>and Developers to work together faster</a:t>
            </a:r>
          </a:p>
        </p:txBody>
      </p:sp>
    </p:spTree>
    <p:extLst>
      <p:ext uri="{BB962C8B-B14F-4D97-AF65-F5344CB8AC3E}">
        <p14:creationId xmlns:p14="http://schemas.microsoft.com/office/powerpoint/2010/main" val="2750855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As a service portal for all stakeholders</a:t>
            </a:r>
          </a:p>
        </p:txBody>
      </p:sp>
      <p:sp>
        <p:nvSpPr>
          <p:cNvPr id="21" name="Freeform 85">
            <a:extLst>
              <a:ext uri="{FF2B5EF4-FFF2-40B4-BE49-F238E27FC236}">
                <a16:creationId xmlns:a16="http://schemas.microsoft.com/office/drawing/2014/main" id="{3A27D2AA-2BAE-46D5-82FF-5586B6C0E2A4}"/>
              </a:ext>
            </a:extLst>
          </p:cNvPr>
          <p:cNvSpPr/>
          <p:nvPr/>
        </p:nvSpPr>
        <p:spPr>
          <a:xfrm flipV="1">
            <a:off x="5257800" y="3156428"/>
            <a:ext cx="5919874" cy="3058931"/>
          </a:xfrm>
          <a:custGeom>
            <a:avLst/>
            <a:gdLst>
              <a:gd name="connsiteX0" fmla="*/ 697116 w 715223"/>
              <a:gd name="connsiteY0" fmla="*/ 0 h 2326741"/>
              <a:gd name="connsiteX1" fmla="*/ 0 w 715223"/>
              <a:gd name="connsiteY1" fmla="*/ 0 h 2326741"/>
              <a:gd name="connsiteX2" fmla="*/ 0 w 715223"/>
              <a:gd name="connsiteY2" fmla="*/ 2326741 h 2326741"/>
              <a:gd name="connsiteX3" fmla="*/ 715223 w 715223"/>
              <a:gd name="connsiteY3" fmla="*/ 2326741 h 2326741"/>
              <a:gd name="connsiteX0" fmla="*/ 697116 w 697116"/>
              <a:gd name="connsiteY0" fmla="*/ 0 h 2326741"/>
              <a:gd name="connsiteX1" fmla="*/ 0 w 697116"/>
              <a:gd name="connsiteY1" fmla="*/ 0 h 2326741"/>
              <a:gd name="connsiteX2" fmla="*/ 0 w 697116"/>
              <a:gd name="connsiteY2" fmla="*/ 2326741 h 2326741"/>
            </a:gdLst>
            <a:ahLst/>
            <a:cxnLst>
              <a:cxn ang="0">
                <a:pos x="connsiteX0" y="connsiteY0"/>
              </a:cxn>
              <a:cxn ang="0">
                <a:pos x="connsiteX1" y="connsiteY1"/>
              </a:cxn>
              <a:cxn ang="0">
                <a:pos x="connsiteX2" y="connsiteY2"/>
              </a:cxn>
            </a:cxnLst>
            <a:rect l="l" t="t" r="r" b="b"/>
            <a:pathLst>
              <a:path w="697116" h="2326741">
                <a:moveTo>
                  <a:pt x="697116" y="0"/>
                </a:moveTo>
                <a:lnTo>
                  <a:pt x="0" y="0"/>
                </a:lnTo>
                <a:lnTo>
                  <a:pt x="0" y="2326741"/>
                </a:lnTo>
              </a:path>
            </a:pathLst>
          </a:custGeom>
          <a:ln w="38100">
            <a:solidFill>
              <a:schemeClr val="accent3"/>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white"/>
              </a:solidFill>
            </a:endParaRPr>
          </a:p>
        </p:txBody>
      </p:sp>
      <p:sp>
        <p:nvSpPr>
          <p:cNvPr id="26" name="Rectangle 25">
            <a:extLst>
              <a:ext uri="{FF2B5EF4-FFF2-40B4-BE49-F238E27FC236}">
                <a16:creationId xmlns:a16="http://schemas.microsoft.com/office/drawing/2014/main" id="{F36B5D8F-8951-4B5F-A697-A39BD444E10C}"/>
              </a:ext>
            </a:extLst>
          </p:cNvPr>
          <p:cNvSpPr/>
          <p:nvPr/>
        </p:nvSpPr>
        <p:spPr>
          <a:xfrm>
            <a:off x="2063884" y="5715613"/>
            <a:ext cx="1386918" cy="375552"/>
          </a:xfrm>
          <a:prstGeom prst="rect">
            <a:avLst/>
          </a:prstGeom>
        </p:spPr>
        <p:txBody>
          <a:bodyPr wrap="none">
            <a:spAutoFit/>
          </a:bodyPr>
          <a:lstStyle/>
          <a:p>
            <a:pPr>
              <a:lnSpc>
                <a:spcPct val="150000"/>
              </a:lnSpc>
            </a:pPr>
            <a:r>
              <a:rPr lang="en-US" sz="1400" b="1" dirty="0">
                <a:solidFill>
                  <a:prstClr val="black"/>
                </a:solidFill>
              </a:rPr>
              <a:t>IT Operations </a:t>
            </a:r>
            <a:endParaRPr lang="en-US" sz="1400" dirty="0">
              <a:solidFill>
                <a:prstClr val="black"/>
              </a:solidFill>
            </a:endParaRPr>
          </a:p>
        </p:txBody>
      </p:sp>
      <p:sp>
        <p:nvSpPr>
          <p:cNvPr id="27" name="Rectangle 26">
            <a:extLst>
              <a:ext uri="{FF2B5EF4-FFF2-40B4-BE49-F238E27FC236}">
                <a16:creationId xmlns:a16="http://schemas.microsoft.com/office/drawing/2014/main" id="{6C5C1EB8-4BF3-49E5-ADCC-AEB4FEA03FF6}"/>
              </a:ext>
            </a:extLst>
          </p:cNvPr>
          <p:cNvSpPr/>
          <p:nvPr/>
        </p:nvSpPr>
        <p:spPr>
          <a:xfrm>
            <a:off x="853079" y="5714323"/>
            <a:ext cx="1149674" cy="415498"/>
          </a:xfrm>
          <a:prstGeom prst="rect">
            <a:avLst/>
          </a:prstGeom>
        </p:spPr>
        <p:txBody>
          <a:bodyPr wrap="none">
            <a:spAutoFit/>
          </a:bodyPr>
          <a:lstStyle/>
          <a:p>
            <a:pPr>
              <a:lnSpc>
                <a:spcPct val="150000"/>
              </a:lnSpc>
            </a:pPr>
            <a:r>
              <a:rPr lang="en-US" sz="1400" b="1" dirty="0">
                <a:solidFill>
                  <a:prstClr val="black"/>
                </a:solidFill>
              </a:rPr>
              <a:t>Developers</a:t>
            </a:r>
            <a:endParaRPr lang="en-US" sz="1400" dirty="0">
              <a:solidFill>
                <a:prstClr val="black"/>
              </a:solidFill>
            </a:endParaRPr>
          </a:p>
        </p:txBody>
      </p:sp>
      <p:sp>
        <p:nvSpPr>
          <p:cNvPr id="28" name="Rectangle 27">
            <a:extLst>
              <a:ext uri="{FF2B5EF4-FFF2-40B4-BE49-F238E27FC236}">
                <a16:creationId xmlns:a16="http://schemas.microsoft.com/office/drawing/2014/main" id="{C0EC1DB7-F3FC-46F3-B197-95DE9B8CB549}"/>
              </a:ext>
            </a:extLst>
          </p:cNvPr>
          <p:cNvSpPr/>
          <p:nvPr/>
        </p:nvSpPr>
        <p:spPr>
          <a:xfrm>
            <a:off x="3416484" y="5714323"/>
            <a:ext cx="1348446" cy="415498"/>
          </a:xfrm>
          <a:prstGeom prst="rect">
            <a:avLst/>
          </a:prstGeom>
        </p:spPr>
        <p:txBody>
          <a:bodyPr wrap="none">
            <a:spAutoFit/>
          </a:bodyPr>
          <a:lstStyle/>
          <a:p>
            <a:pPr>
              <a:lnSpc>
                <a:spcPct val="150000"/>
              </a:lnSpc>
            </a:pPr>
            <a:r>
              <a:rPr lang="en-US" sz="1400" b="1" dirty="0">
                <a:solidFill>
                  <a:prstClr val="black"/>
                </a:solidFill>
              </a:rPr>
              <a:t>Business/CIO</a:t>
            </a:r>
            <a:endParaRPr lang="en-US" sz="1400" dirty="0">
              <a:solidFill>
                <a:prstClr val="black"/>
              </a:solidFill>
            </a:endParaRPr>
          </a:p>
        </p:txBody>
      </p:sp>
      <p:cxnSp>
        <p:nvCxnSpPr>
          <p:cNvPr id="29" name="Straight Connector 28">
            <a:extLst>
              <a:ext uri="{FF2B5EF4-FFF2-40B4-BE49-F238E27FC236}">
                <a16:creationId xmlns:a16="http://schemas.microsoft.com/office/drawing/2014/main" id="{EBA87320-D1F0-46E1-B503-2DB10E72744B}"/>
              </a:ext>
            </a:extLst>
          </p:cNvPr>
          <p:cNvCxnSpPr>
            <a:cxnSpLocks/>
          </p:cNvCxnSpPr>
          <p:nvPr/>
        </p:nvCxnSpPr>
        <p:spPr>
          <a:xfrm flipV="1">
            <a:off x="2593926" y="3518719"/>
            <a:ext cx="53218" cy="618274"/>
          </a:xfrm>
          <a:prstGeom prst="line">
            <a:avLst/>
          </a:prstGeom>
          <a:ln w="28575">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02C7C52-9832-492E-8F03-54DADF5E03FF}"/>
              </a:ext>
            </a:extLst>
          </p:cNvPr>
          <p:cNvCxnSpPr>
            <a:cxnSpLocks/>
          </p:cNvCxnSpPr>
          <p:nvPr/>
        </p:nvCxnSpPr>
        <p:spPr>
          <a:xfrm flipV="1">
            <a:off x="1979550" y="3518719"/>
            <a:ext cx="667594" cy="582503"/>
          </a:xfrm>
          <a:prstGeom prst="line">
            <a:avLst/>
          </a:prstGeom>
          <a:ln w="28575">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6C5F435-1168-4623-8004-897B08900C13}"/>
              </a:ext>
            </a:extLst>
          </p:cNvPr>
          <p:cNvCxnSpPr>
            <a:cxnSpLocks/>
          </p:cNvCxnSpPr>
          <p:nvPr/>
        </p:nvCxnSpPr>
        <p:spPr>
          <a:xfrm flipH="1" flipV="1">
            <a:off x="2647146" y="3518719"/>
            <a:ext cx="670632" cy="587720"/>
          </a:xfrm>
          <a:prstGeom prst="line">
            <a:avLst/>
          </a:prstGeom>
          <a:ln w="28575">
            <a:solidFill>
              <a:schemeClr val="accent3"/>
            </a:solidFill>
            <a:prstDash val="sysDot"/>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925C0628-84A7-4665-8894-B8329234DE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74375" y="4216419"/>
            <a:ext cx="951723" cy="483264"/>
          </a:xfrm>
          <a:prstGeom prst="rect">
            <a:avLst/>
          </a:prstGeom>
          <a:ln>
            <a:solidFill>
              <a:schemeClr val="tx1"/>
            </a:solidFill>
          </a:ln>
        </p:spPr>
      </p:pic>
      <p:pic>
        <p:nvPicPr>
          <p:cNvPr id="33" name="Picture 32">
            <a:extLst>
              <a:ext uri="{FF2B5EF4-FFF2-40B4-BE49-F238E27FC236}">
                <a16:creationId xmlns:a16="http://schemas.microsoft.com/office/drawing/2014/main" id="{5C11C21C-6BB5-4619-9F13-22A83C3A78E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
          <a:stretch/>
        </p:blipFill>
        <p:spPr>
          <a:xfrm>
            <a:off x="1026249" y="4206900"/>
            <a:ext cx="942356" cy="492783"/>
          </a:xfrm>
          <a:prstGeom prst="rect">
            <a:avLst/>
          </a:prstGeom>
          <a:ln>
            <a:solidFill>
              <a:schemeClr val="tx1"/>
            </a:solidFill>
          </a:ln>
        </p:spPr>
      </p:pic>
      <p:pic>
        <p:nvPicPr>
          <p:cNvPr id="34" name="Picture 33">
            <a:extLst>
              <a:ext uri="{FF2B5EF4-FFF2-40B4-BE49-F238E27FC236}">
                <a16:creationId xmlns:a16="http://schemas.microsoft.com/office/drawing/2014/main" id="{FE7E99DE-88B2-43ED-8D3E-926D7D49772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236395" y="4202333"/>
            <a:ext cx="932426" cy="490898"/>
          </a:xfrm>
          <a:prstGeom prst="rect">
            <a:avLst/>
          </a:prstGeom>
          <a:ln>
            <a:solidFill>
              <a:schemeClr val="tx1"/>
            </a:solidFill>
          </a:ln>
        </p:spPr>
      </p:pic>
      <p:pic>
        <p:nvPicPr>
          <p:cNvPr id="35" name="Picture 34">
            <a:extLst>
              <a:ext uri="{FF2B5EF4-FFF2-40B4-BE49-F238E27FC236}">
                <a16:creationId xmlns:a16="http://schemas.microsoft.com/office/drawing/2014/main" id="{8C9001B3-5A0B-4A74-84A1-6E5CBBEBAC70}"/>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54205" y="1905000"/>
            <a:ext cx="3210232" cy="1541166"/>
          </a:xfrm>
          <a:prstGeom prst="rect">
            <a:avLst/>
          </a:prstGeom>
        </p:spPr>
      </p:pic>
      <p:grpSp>
        <p:nvGrpSpPr>
          <p:cNvPr id="36" name="Group 35">
            <a:extLst>
              <a:ext uri="{FF2B5EF4-FFF2-40B4-BE49-F238E27FC236}">
                <a16:creationId xmlns:a16="http://schemas.microsoft.com/office/drawing/2014/main" id="{472E717F-9FB7-48BB-9648-7581C956BABC}"/>
              </a:ext>
            </a:extLst>
          </p:cNvPr>
          <p:cNvGrpSpPr/>
          <p:nvPr/>
        </p:nvGrpSpPr>
        <p:grpSpPr>
          <a:xfrm>
            <a:off x="1149722" y="5118772"/>
            <a:ext cx="449208" cy="661731"/>
            <a:chOff x="648811" y="3609857"/>
            <a:chExt cx="919329" cy="1354269"/>
          </a:xfrm>
        </p:grpSpPr>
        <p:sp>
          <p:nvSpPr>
            <p:cNvPr id="37" name="Freeform 5">
              <a:extLst>
                <a:ext uri="{FF2B5EF4-FFF2-40B4-BE49-F238E27FC236}">
                  <a16:creationId xmlns:a16="http://schemas.microsoft.com/office/drawing/2014/main" id="{A3F8D901-01B3-47AC-986F-54E9058CBB56}"/>
                </a:ext>
              </a:extLst>
            </p:cNvPr>
            <p:cNvSpPr>
              <a:spLocks/>
            </p:cNvSpPr>
            <p:nvPr/>
          </p:nvSpPr>
          <p:spPr bwMode="auto">
            <a:xfrm>
              <a:off x="659912" y="4460564"/>
              <a:ext cx="45411" cy="128161"/>
            </a:xfrm>
            <a:custGeom>
              <a:avLst/>
              <a:gdLst>
                <a:gd name="T0" fmla="*/ 115 w 264"/>
                <a:gd name="T1" fmla="*/ 753 h 753"/>
                <a:gd name="T2" fmla="*/ 115 w 264"/>
                <a:gd name="T3" fmla="*/ 753 h 753"/>
                <a:gd name="T4" fmla="*/ 0 w 264"/>
                <a:gd name="T5" fmla="*/ 24 h 753"/>
                <a:gd name="T6" fmla="*/ 149 w 264"/>
                <a:gd name="T7" fmla="*/ 0 h 753"/>
                <a:gd name="T8" fmla="*/ 264 w 264"/>
                <a:gd name="T9" fmla="*/ 729 h 753"/>
                <a:gd name="T10" fmla="*/ 115 w 264"/>
                <a:gd name="T11" fmla="*/ 753 h 753"/>
              </a:gdLst>
              <a:ahLst/>
              <a:cxnLst>
                <a:cxn ang="0">
                  <a:pos x="T0" y="T1"/>
                </a:cxn>
                <a:cxn ang="0">
                  <a:pos x="T2" y="T3"/>
                </a:cxn>
                <a:cxn ang="0">
                  <a:pos x="T4" y="T5"/>
                </a:cxn>
                <a:cxn ang="0">
                  <a:pos x="T6" y="T7"/>
                </a:cxn>
                <a:cxn ang="0">
                  <a:pos x="T8" y="T9"/>
                </a:cxn>
                <a:cxn ang="0">
                  <a:pos x="T10" y="T11"/>
                </a:cxn>
              </a:cxnLst>
              <a:rect l="0" t="0" r="r" b="b"/>
              <a:pathLst>
                <a:path w="264" h="753">
                  <a:moveTo>
                    <a:pt x="115" y="753"/>
                  </a:moveTo>
                  <a:lnTo>
                    <a:pt x="115" y="753"/>
                  </a:lnTo>
                  <a:lnTo>
                    <a:pt x="0" y="24"/>
                  </a:lnTo>
                  <a:lnTo>
                    <a:pt x="149" y="0"/>
                  </a:lnTo>
                  <a:lnTo>
                    <a:pt x="264" y="729"/>
                  </a:lnTo>
                  <a:lnTo>
                    <a:pt x="115" y="753"/>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9" name="Freeform 6">
              <a:extLst>
                <a:ext uri="{FF2B5EF4-FFF2-40B4-BE49-F238E27FC236}">
                  <a16:creationId xmlns:a16="http://schemas.microsoft.com/office/drawing/2014/main" id="{F6317FCB-6A72-4A20-AA25-D91A520C2B43}"/>
                </a:ext>
              </a:extLst>
            </p:cNvPr>
            <p:cNvSpPr>
              <a:spLocks/>
            </p:cNvSpPr>
            <p:nvPr/>
          </p:nvSpPr>
          <p:spPr bwMode="auto">
            <a:xfrm>
              <a:off x="725506" y="4716886"/>
              <a:ext cx="173573" cy="205865"/>
            </a:xfrm>
            <a:custGeom>
              <a:avLst/>
              <a:gdLst>
                <a:gd name="T0" fmla="*/ 1018 w 1018"/>
                <a:gd name="T1" fmla="*/ 151 h 1209"/>
                <a:gd name="T2" fmla="*/ 1018 w 1018"/>
                <a:gd name="T3" fmla="*/ 151 h 1209"/>
                <a:gd name="T4" fmla="*/ 1018 w 1018"/>
                <a:gd name="T5" fmla="*/ 0 h 1209"/>
                <a:gd name="T6" fmla="*/ 0 w 1018"/>
                <a:gd name="T7" fmla="*/ 0 h 1209"/>
                <a:gd name="T8" fmla="*/ 0 w 1018"/>
                <a:gd name="T9" fmla="*/ 151 h 1209"/>
                <a:gd name="T10" fmla="*/ 466 w 1018"/>
                <a:gd name="T11" fmla="*/ 151 h 1209"/>
                <a:gd name="T12" fmla="*/ 466 w 1018"/>
                <a:gd name="T13" fmla="*/ 1124 h 1209"/>
                <a:gd name="T14" fmla="*/ 0 w 1018"/>
                <a:gd name="T15" fmla="*/ 1124 h 1209"/>
                <a:gd name="T16" fmla="*/ 0 w 1018"/>
                <a:gd name="T17" fmla="*/ 1209 h 1209"/>
                <a:gd name="T18" fmla="*/ 1018 w 1018"/>
                <a:gd name="T19" fmla="*/ 1209 h 1209"/>
                <a:gd name="T20" fmla="*/ 1018 w 1018"/>
                <a:gd name="T21" fmla="*/ 1124 h 1209"/>
                <a:gd name="T22" fmla="*/ 552 w 1018"/>
                <a:gd name="T23" fmla="*/ 1124 h 1209"/>
                <a:gd name="T24" fmla="*/ 552 w 1018"/>
                <a:gd name="T25" fmla="*/ 151 h 1209"/>
                <a:gd name="T26" fmla="*/ 1018 w 1018"/>
                <a:gd name="T27" fmla="*/ 151 h 1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8" h="1209">
                  <a:moveTo>
                    <a:pt x="1018" y="151"/>
                  </a:moveTo>
                  <a:lnTo>
                    <a:pt x="1018" y="151"/>
                  </a:lnTo>
                  <a:lnTo>
                    <a:pt x="1018" y="0"/>
                  </a:lnTo>
                  <a:lnTo>
                    <a:pt x="0" y="0"/>
                  </a:lnTo>
                  <a:lnTo>
                    <a:pt x="0" y="151"/>
                  </a:lnTo>
                  <a:lnTo>
                    <a:pt x="466" y="151"/>
                  </a:lnTo>
                  <a:lnTo>
                    <a:pt x="466" y="1124"/>
                  </a:lnTo>
                  <a:lnTo>
                    <a:pt x="0" y="1124"/>
                  </a:lnTo>
                  <a:lnTo>
                    <a:pt x="0" y="1209"/>
                  </a:lnTo>
                  <a:lnTo>
                    <a:pt x="1018" y="1209"/>
                  </a:lnTo>
                  <a:lnTo>
                    <a:pt x="1018" y="1124"/>
                  </a:lnTo>
                  <a:lnTo>
                    <a:pt x="552" y="1124"/>
                  </a:lnTo>
                  <a:lnTo>
                    <a:pt x="552" y="151"/>
                  </a:lnTo>
                  <a:lnTo>
                    <a:pt x="1018" y="15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0" name="Freeform 7">
              <a:extLst>
                <a:ext uri="{FF2B5EF4-FFF2-40B4-BE49-F238E27FC236}">
                  <a16:creationId xmlns:a16="http://schemas.microsoft.com/office/drawing/2014/main" id="{52C9DEFB-6AE7-4743-A74B-3D2857BE933E}"/>
                </a:ext>
              </a:extLst>
            </p:cNvPr>
            <p:cNvSpPr>
              <a:spLocks/>
            </p:cNvSpPr>
            <p:nvPr/>
          </p:nvSpPr>
          <p:spPr bwMode="auto">
            <a:xfrm>
              <a:off x="879905" y="4933852"/>
              <a:ext cx="30274" cy="30274"/>
            </a:xfrm>
            <a:custGeom>
              <a:avLst/>
              <a:gdLst>
                <a:gd name="T0" fmla="*/ 88 w 176"/>
                <a:gd name="T1" fmla="*/ 176 h 176"/>
                <a:gd name="T2" fmla="*/ 88 w 176"/>
                <a:gd name="T3" fmla="*/ 176 h 176"/>
                <a:gd name="T4" fmla="*/ 0 w 176"/>
                <a:gd name="T5" fmla="*/ 88 h 176"/>
                <a:gd name="T6" fmla="*/ 88 w 176"/>
                <a:gd name="T7" fmla="*/ 0 h 176"/>
                <a:gd name="T8" fmla="*/ 176 w 176"/>
                <a:gd name="T9" fmla="*/ 88 h 176"/>
                <a:gd name="T10" fmla="*/ 88 w 176"/>
                <a:gd name="T11" fmla="*/ 176 h 176"/>
              </a:gdLst>
              <a:ahLst/>
              <a:cxnLst>
                <a:cxn ang="0">
                  <a:pos x="T0" y="T1"/>
                </a:cxn>
                <a:cxn ang="0">
                  <a:pos x="T2" y="T3"/>
                </a:cxn>
                <a:cxn ang="0">
                  <a:pos x="T4" y="T5"/>
                </a:cxn>
                <a:cxn ang="0">
                  <a:pos x="T6" y="T7"/>
                </a:cxn>
                <a:cxn ang="0">
                  <a:pos x="T8" y="T9"/>
                </a:cxn>
                <a:cxn ang="0">
                  <a:pos x="T10" y="T11"/>
                </a:cxn>
              </a:cxnLst>
              <a:rect l="0" t="0" r="r" b="b"/>
              <a:pathLst>
                <a:path w="176" h="176">
                  <a:moveTo>
                    <a:pt x="88" y="176"/>
                  </a:moveTo>
                  <a:lnTo>
                    <a:pt x="88" y="176"/>
                  </a:lnTo>
                  <a:cubicBezTo>
                    <a:pt x="40" y="176"/>
                    <a:pt x="0" y="136"/>
                    <a:pt x="0" y="88"/>
                  </a:cubicBezTo>
                  <a:cubicBezTo>
                    <a:pt x="0" y="40"/>
                    <a:pt x="40" y="0"/>
                    <a:pt x="88" y="0"/>
                  </a:cubicBezTo>
                  <a:cubicBezTo>
                    <a:pt x="136" y="0"/>
                    <a:pt x="176" y="40"/>
                    <a:pt x="176" y="88"/>
                  </a:cubicBezTo>
                  <a:cubicBezTo>
                    <a:pt x="176" y="136"/>
                    <a:pt x="136" y="176"/>
                    <a:pt x="88" y="176"/>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 name="Freeform 8">
              <a:extLst>
                <a:ext uri="{FF2B5EF4-FFF2-40B4-BE49-F238E27FC236}">
                  <a16:creationId xmlns:a16="http://schemas.microsoft.com/office/drawing/2014/main" id="{ACA7A0DD-5BDE-45CB-A4C3-9BB180227137}"/>
                </a:ext>
              </a:extLst>
            </p:cNvPr>
            <p:cNvSpPr>
              <a:spLocks/>
            </p:cNvSpPr>
            <p:nvPr/>
          </p:nvSpPr>
          <p:spPr bwMode="auto">
            <a:xfrm>
              <a:off x="717433" y="4933852"/>
              <a:ext cx="30274" cy="30274"/>
            </a:xfrm>
            <a:custGeom>
              <a:avLst/>
              <a:gdLst>
                <a:gd name="T0" fmla="*/ 87 w 175"/>
                <a:gd name="T1" fmla="*/ 176 h 176"/>
                <a:gd name="T2" fmla="*/ 87 w 175"/>
                <a:gd name="T3" fmla="*/ 176 h 176"/>
                <a:gd name="T4" fmla="*/ 0 w 175"/>
                <a:gd name="T5" fmla="*/ 88 h 176"/>
                <a:gd name="T6" fmla="*/ 87 w 175"/>
                <a:gd name="T7" fmla="*/ 0 h 176"/>
                <a:gd name="T8" fmla="*/ 175 w 175"/>
                <a:gd name="T9" fmla="*/ 88 h 176"/>
                <a:gd name="T10" fmla="*/ 87 w 175"/>
                <a:gd name="T11" fmla="*/ 176 h 176"/>
              </a:gdLst>
              <a:ahLst/>
              <a:cxnLst>
                <a:cxn ang="0">
                  <a:pos x="T0" y="T1"/>
                </a:cxn>
                <a:cxn ang="0">
                  <a:pos x="T2" y="T3"/>
                </a:cxn>
                <a:cxn ang="0">
                  <a:pos x="T4" y="T5"/>
                </a:cxn>
                <a:cxn ang="0">
                  <a:pos x="T6" y="T7"/>
                </a:cxn>
                <a:cxn ang="0">
                  <a:pos x="T8" y="T9"/>
                </a:cxn>
                <a:cxn ang="0">
                  <a:pos x="T10" y="T11"/>
                </a:cxn>
              </a:cxnLst>
              <a:rect l="0" t="0" r="r" b="b"/>
              <a:pathLst>
                <a:path w="175" h="176">
                  <a:moveTo>
                    <a:pt x="87" y="176"/>
                  </a:moveTo>
                  <a:lnTo>
                    <a:pt x="87" y="176"/>
                  </a:lnTo>
                  <a:cubicBezTo>
                    <a:pt x="39" y="176"/>
                    <a:pt x="0" y="136"/>
                    <a:pt x="0" y="88"/>
                  </a:cubicBezTo>
                  <a:cubicBezTo>
                    <a:pt x="0" y="40"/>
                    <a:pt x="39" y="0"/>
                    <a:pt x="87" y="0"/>
                  </a:cubicBezTo>
                  <a:cubicBezTo>
                    <a:pt x="136" y="0"/>
                    <a:pt x="175" y="40"/>
                    <a:pt x="175" y="88"/>
                  </a:cubicBezTo>
                  <a:cubicBezTo>
                    <a:pt x="175" y="136"/>
                    <a:pt x="136" y="176"/>
                    <a:pt x="87" y="176"/>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 name="Freeform 9">
              <a:extLst>
                <a:ext uri="{FF2B5EF4-FFF2-40B4-BE49-F238E27FC236}">
                  <a16:creationId xmlns:a16="http://schemas.microsoft.com/office/drawing/2014/main" id="{BEE59D1C-282E-4B04-B264-C9CB0CC9931E}"/>
                </a:ext>
              </a:extLst>
            </p:cNvPr>
            <p:cNvSpPr>
              <a:spLocks/>
            </p:cNvSpPr>
            <p:nvPr/>
          </p:nvSpPr>
          <p:spPr bwMode="auto">
            <a:xfrm>
              <a:off x="648811" y="4542305"/>
              <a:ext cx="128161" cy="223020"/>
            </a:xfrm>
            <a:custGeom>
              <a:avLst/>
              <a:gdLst>
                <a:gd name="T0" fmla="*/ 752 w 752"/>
                <a:gd name="T1" fmla="*/ 1312 h 1312"/>
                <a:gd name="T2" fmla="*/ 752 w 752"/>
                <a:gd name="T3" fmla="*/ 1312 h 1312"/>
                <a:gd name="T4" fmla="*/ 468 w 752"/>
                <a:gd name="T5" fmla="*/ 1312 h 1312"/>
                <a:gd name="T6" fmla="*/ 138 w 752"/>
                <a:gd name="T7" fmla="*/ 1059 h 1312"/>
                <a:gd name="T8" fmla="*/ 0 w 752"/>
                <a:gd name="T9" fmla="*/ 12 h 1312"/>
                <a:gd name="T10" fmla="*/ 84 w 752"/>
                <a:gd name="T11" fmla="*/ 0 h 1312"/>
                <a:gd name="T12" fmla="*/ 222 w 752"/>
                <a:gd name="T13" fmla="*/ 1046 h 1312"/>
                <a:gd name="T14" fmla="*/ 468 w 752"/>
                <a:gd name="T15" fmla="*/ 1226 h 1312"/>
                <a:gd name="T16" fmla="*/ 752 w 752"/>
                <a:gd name="T17" fmla="*/ 1226 h 1312"/>
                <a:gd name="T18" fmla="*/ 752 w 752"/>
                <a:gd name="T19" fmla="*/ 1312 h 1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1312">
                  <a:moveTo>
                    <a:pt x="752" y="1312"/>
                  </a:moveTo>
                  <a:lnTo>
                    <a:pt x="752" y="1312"/>
                  </a:lnTo>
                  <a:lnTo>
                    <a:pt x="468" y="1312"/>
                  </a:lnTo>
                  <a:cubicBezTo>
                    <a:pt x="328" y="1312"/>
                    <a:pt x="179" y="1282"/>
                    <a:pt x="138" y="1059"/>
                  </a:cubicBezTo>
                  <a:lnTo>
                    <a:pt x="0" y="12"/>
                  </a:lnTo>
                  <a:lnTo>
                    <a:pt x="84" y="0"/>
                  </a:lnTo>
                  <a:lnTo>
                    <a:pt x="222" y="1046"/>
                  </a:lnTo>
                  <a:cubicBezTo>
                    <a:pt x="250" y="1196"/>
                    <a:pt x="333" y="1226"/>
                    <a:pt x="468" y="1226"/>
                  </a:cubicBezTo>
                  <a:lnTo>
                    <a:pt x="752" y="1226"/>
                  </a:lnTo>
                  <a:lnTo>
                    <a:pt x="752" y="1312"/>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3" name="Freeform 10">
              <a:extLst>
                <a:ext uri="{FF2B5EF4-FFF2-40B4-BE49-F238E27FC236}">
                  <a16:creationId xmlns:a16="http://schemas.microsoft.com/office/drawing/2014/main" id="{A76765F1-2A81-4ECD-BB3C-96BF96828EF3}"/>
                </a:ext>
              </a:extLst>
            </p:cNvPr>
            <p:cNvSpPr>
              <a:spLocks noEditPoints="1"/>
            </p:cNvSpPr>
            <p:nvPr/>
          </p:nvSpPr>
          <p:spPr bwMode="auto">
            <a:xfrm>
              <a:off x="1428878" y="3609857"/>
              <a:ext cx="139262" cy="138252"/>
            </a:xfrm>
            <a:custGeom>
              <a:avLst/>
              <a:gdLst>
                <a:gd name="T0" fmla="*/ 0 w 814"/>
                <a:gd name="T1" fmla="*/ 813 h 813"/>
                <a:gd name="T2" fmla="*/ 0 w 814"/>
                <a:gd name="T3" fmla="*/ 813 h 813"/>
                <a:gd name="T4" fmla="*/ 814 w 814"/>
                <a:gd name="T5" fmla="*/ 813 h 813"/>
                <a:gd name="T6" fmla="*/ 814 w 814"/>
                <a:gd name="T7" fmla="*/ 0 h 813"/>
                <a:gd name="T8" fmla="*/ 0 w 814"/>
                <a:gd name="T9" fmla="*/ 0 h 813"/>
                <a:gd name="T10" fmla="*/ 0 w 814"/>
                <a:gd name="T11" fmla="*/ 813 h 813"/>
                <a:gd name="T12" fmla="*/ 151 w 814"/>
                <a:gd name="T13" fmla="*/ 151 h 813"/>
                <a:gd name="T14" fmla="*/ 151 w 814"/>
                <a:gd name="T15" fmla="*/ 151 h 813"/>
                <a:gd name="T16" fmla="*/ 662 w 814"/>
                <a:gd name="T17" fmla="*/ 151 h 813"/>
                <a:gd name="T18" fmla="*/ 662 w 814"/>
                <a:gd name="T19" fmla="*/ 662 h 813"/>
                <a:gd name="T20" fmla="*/ 151 w 814"/>
                <a:gd name="T21" fmla="*/ 662 h 813"/>
                <a:gd name="T22" fmla="*/ 151 w 814"/>
                <a:gd name="T23" fmla="*/ 15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4" h="813">
                  <a:moveTo>
                    <a:pt x="0" y="813"/>
                  </a:moveTo>
                  <a:lnTo>
                    <a:pt x="0" y="813"/>
                  </a:lnTo>
                  <a:lnTo>
                    <a:pt x="814" y="813"/>
                  </a:lnTo>
                  <a:lnTo>
                    <a:pt x="814" y="0"/>
                  </a:lnTo>
                  <a:lnTo>
                    <a:pt x="0" y="0"/>
                  </a:lnTo>
                  <a:lnTo>
                    <a:pt x="0" y="813"/>
                  </a:lnTo>
                  <a:close/>
                  <a:moveTo>
                    <a:pt x="151" y="151"/>
                  </a:moveTo>
                  <a:lnTo>
                    <a:pt x="151" y="151"/>
                  </a:lnTo>
                  <a:lnTo>
                    <a:pt x="662" y="151"/>
                  </a:lnTo>
                  <a:lnTo>
                    <a:pt x="662" y="662"/>
                  </a:lnTo>
                  <a:lnTo>
                    <a:pt x="151" y="662"/>
                  </a:lnTo>
                  <a:lnTo>
                    <a:pt x="151" y="15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4" name="Freeform 11">
              <a:extLst>
                <a:ext uri="{FF2B5EF4-FFF2-40B4-BE49-F238E27FC236}">
                  <a16:creationId xmlns:a16="http://schemas.microsoft.com/office/drawing/2014/main" id="{0109E970-2CFC-4A74-BE3A-E8379530A5FB}"/>
                </a:ext>
              </a:extLst>
            </p:cNvPr>
            <p:cNvSpPr>
              <a:spLocks noEditPoints="1"/>
            </p:cNvSpPr>
            <p:nvPr/>
          </p:nvSpPr>
          <p:spPr bwMode="auto">
            <a:xfrm>
              <a:off x="1471262" y="4025624"/>
              <a:ext cx="96878" cy="95869"/>
            </a:xfrm>
            <a:custGeom>
              <a:avLst/>
              <a:gdLst>
                <a:gd name="T0" fmla="*/ 0 w 566"/>
                <a:gd name="T1" fmla="*/ 566 h 566"/>
                <a:gd name="T2" fmla="*/ 0 w 566"/>
                <a:gd name="T3" fmla="*/ 566 h 566"/>
                <a:gd name="T4" fmla="*/ 566 w 566"/>
                <a:gd name="T5" fmla="*/ 566 h 566"/>
                <a:gd name="T6" fmla="*/ 566 w 566"/>
                <a:gd name="T7" fmla="*/ 0 h 566"/>
                <a:gd name="T8" fmla="*/ 0 w 566"/>
                <a:gd name="T9" fmla="*/ 0 h 566"/>
                <a:gd name="T10" fmla="*/ 0 w 566"/>
                <a:gd name="T11" fmla="*/ 566 h 566"/>
                <a:gd name="T12" fmla="*/ 151 w 566"/>
                <a:gd name="T13" fmla="*/ 151 h 566"/>
                <a:gd name="T14" fmla="*/ 151 w 566"/>
                <a:gd name="T15" fmla="*/ 151 h 566"/>
                <a:gd name="T16" fmla="*/ 414 w 566"/>
                <a:gd name="T17" fmla="*/ 151 h 566"/>
                <a:gd name="T18" fmla="*/ 414 w 566"/>
                <a:gd name="T19" fmla="*/ 415 h 566"/>
                <a:gd name="T20" fmla="*/ 151 w 566"/>
                <a:gd name="T21" fmla="*/ 415 h 566"/>
                <a:gd name="T22" fmla="*/ 151 w 566"/>
                <a:gd name="T23" fmla="*/ 151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6" h="566">
                  <a:moveTo>
                    <a:pt x="0" y="566"/>
                  </a:moveTo>
                  <a:lnTo>
                    <a:pt x="0" y="566"/>
                  </a:lnTo>
                  <a:lnTo>
                    <a:pt x="566" y="566"/>
                  </a:lnTo>
                  <a:lnTo>
                    <a:pt x="566" y="0"/>
                  </a:lnTo>
                  <a:lnTo>
                    <a:pt x="0" y="0"/>
                  </a:lnTo>
                  <a:lnTo>
                    <a:pt x="0" y="566"/>
                  </a:lnTo>
                  <a:close/>
                  <a:moveTo>
                    <a:pt x="151" y="151"/>
                  </a:moveTo>
                  <a:lnTo>
                    <a:pt x="151" y="151"/>
                  </a:lnTo>
                  <a:lnTo>
                    <a:pt x="414" y="151"/>
                  </a:lnTo>
                  <a:lnTo>
                    <a:pt x="414" y="415"/>
                  </a:lnTo>
                  <a:lnTo>
                    <a:pt x="151" y="415"/>
                  </a:lnTo>
                  <a:lnTo>
                    <a:pt x="151" y="151"/>
                  </a:lnTo>
                  <a:close/>
                </a:path>
              </a:pathLst>
            </a:custGeom>
            <a:solidFill>
              <a:srgbClr val="66CCC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7" name="Freeform 13">
              <a:extLst>
                <a:ext uri="{FF2B5EF4-FFF2-40B4-BE49-F238E27FC236}">
                  <a16:creationId xmlns:a16="http://schemas.microsoft.com/office/drawing/2014/main" id="{477D813F-C539-4C9A-BB59-47BF24A2B393}"/>
                </a:ext>
              </a:extLst>
            </p:cNvPr>
            <p:cNvSpPr>
              <a:spLocks noEditPoints="1"/>
            </p:cNvSpPr>
            <p:nvPr/>
          </p:nvSpPr>
          <p:spPr bwMode="auto">
            <a:xfrm>
              <a:off x="1232096" y="4121492"/>
              <a:ext cx="239167" cy="240176"/>
            </a:xfrm>
            <a:custGeom>
              <a:avLst/>
              <a:gdLst>
                <a:gd name="T0" fmla="*/ 0 w 1407"/>
                <a:gd name="T1" fmla="*/ 1407 h 1407"/>
                <a:gd name="T2" fmla="*/ 0 w 1407"/>
                <a:gd name="T3" fmla="*/ 1407 h 1407"/>
                <a:gd name="T4" fmla="*/ 1407 w 1407"/>
                <a:gd name="T5" fmla="*/ 1407 h 1407"/>
                <a:gd name="T6" fmla="*/ 1407 w 1407"/>
                <a:gd name="T7" fmla="*/ 0 h 1407"/>
                <a:gd name="T8" fmla="*/ 0 w 1407"/>
                <a:gd name="T9" fmla="*/ 0 h 1407"/>
                <a:gd name="T10" fmla="*/ 0 w 1407"/>
                <a:gd name="T11" fmla="*/ 1407 h 1407"/>
                <a:gd name="T12" fmla="*/ 151 w 1407"/>
                <a:gd name="T13" fmla="*/ 151 h 1407"/>
                <a:gd name="T14" fmla="*/ 151 w 1407"/>
                <a:gd name="T15" fmla="*/ 151 h 1407"/>
                <a:gd name="T16" fmla="*/ 1256 w 1407"/>
                <a:gd name="T17" fmla="*/ 151 h 1407"/>
                <a:gd name="T18" fmla="*/ 1256 w 1407"/>
                <a:gd name="T19" fmla="*/ 1256 h 1407"/>
                <a:gd name="T20" fmla="*/ 151 w 1407"/>
                <a:gd name="T21" fmla="*/ 1256 h 1407"/>
                <a:gd name="T22" fmla="*/ 151 w 1407"/>
                <a:gd name="T23" fmla="*/ 151 h 1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7" h="1407">
                  <a:moveTo>
                    <a:pt x="0" y="1407"/>
                  </a:moveTo>
                  <a:lnTo>
                    <a:pt x="0" y="1407"/>
                  </a:lnTo>
                  <a:lnTo>
                    <a:pt x="1407" y="1407"/>
                  </a:lnTo>
                  <a:lnTo>
                    <a:pt x="1407" y="0"/>
                  </a:lnTo>
                  <a:lnTo>
                    <a:pt x="0" y="0"/>
                  </a:lnTo>
                  <a:lnTo>
                    <a:pt x="0" y="1407"/>
                  </a:lnTo>
                  <a:close/>
                  <a:moveTo>
                    <a:pt x="151" y="151"/>
                  </a:moveTo>
                  <a:lnTo>
                    <a:pt x="151" y="151"/>
                  </a:lnTo>
                  <a:lnTo>
                    <a:pt x="1256" y="151"/>
                  </a:lnTo>
                  <a:lnTo>
                    <a:pt x="1256" y="1256"/>
                  </a:lnTo>
                  <a:lnTo>
                    <a:pt x="151" y="1256"/>
                  </a:lnTo>
                  <a:lnTo>
                    <a:pt x="151" y="151"/>
                  </a:lnTo>
                  <a:close/>
                </a:path>
              </a:pathLst>
            </a:custGeom>
            <a:solidFill>
              <a:srgbClr val="F5836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8" name="Freeform 15">
              <a:extLst>
                <a:ext uri="{FF2B5EF4-FFF2-40B4-BE49-F238E27FC236}">
                  <a16:creationId xmlns:a16="http://schemas.microsoft.com/office/drawing/2014/main" id="{2484D4A7-F861-4296-8AAB-2034BED55DE1}"/>
                </a:ext>
              </a:extLst>
            </p:cNvPr>
            <p:cNvSpPr>
              <a:spLocks/>
            </p:cNvSpPr>
            <p:nvPr/>
          </p:nvSpPr>
          <p:spPr bwMode="auto">
            <a:xfrm>
              <a:off x="1030267" y="4370750"/>
              <a:ext cx="195774" cy="155408"/>
            </a:xfrm>
            <a:custGeom>
              <a:avLst/>
              <a:gdLst>
                <a:gd name="T0" fmla="*/ 847 w 1148"/>
                <a:gd name="T1" fmla="*/ 911 h 911"/>
                <a:gd name="T2" fmla="*/ 847 w 1148"/>
                <a:gd name="T3" fmla="*/ 911 h 911"/>
                <a:gd name="T4" fmla="*/ 0 w 1148"/>
                <a:gd name="T5" fmla="*/ 911 h 911"/>
                <a:gd name="T6" fmla="*/ 0 w 1148"/>
                <a:gd name="T7" fmla="*/ 810 h 911"/>
                <a:gd name="T8" fmla="*/ 775 w 1148"/>
                <a:gd name="T9" fmla="*/ 810 h 911"/>
                <a:gd name="T10" fmla="*/ 1053 w 1148"/>
                <a:gd name="T11" fmla="*/ 0 h 911"/>
                <a:gd name="T12" fmla="*/ 1148 w 1148"/>
                <a:gd name="T13" fmla="*/ 33 h 911"/>
                <a:gd name="T14" fmla="*/ 847 w 1148"/>
                <a:gd name="T15" fmla="*/ 911 h 9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8" h="911">
                  <a:moveTo>
                    <a:pt x="847" y="911"/>
                  </a:moveTo>
                  <a:lnTo>
                    <a:pt x="847" y="911"/>
                  </a:lnTo>
                  <a:lnTo>
                    <a:pt x="0" y="911"/>
                  </a:lnTo>
                  <a:lnTo>
                    <a:pt x="0" y="810"/>
                  </a:lnTo>
                  <a:lnTo>
                    <a:pt x="775" y="810"/>
                  </a:lnTo>
                  <a:lnTo>
                    <a:pt x="1053" y="0"/>
                  </a:lnTo>
                  <a:lnTo>
                    <a:pt x="1148" y="33"/>
                  </a:lnTo>
                  <a:lnTo>
                    <a:pt x="847" y="91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9" name="Freeform 16">
              <a:extLst>
                <a:ext uri="{FF2B5EF4-FFF2-40B4-BE49-F238E27FC236}">
                  <a16:creationId xmlns:a16="http://schemas.microsoft.com/office/drawing/2014/main" id="{CA8DFB96-7CB0-491B-99FE-496ED39EF901}"/>
                </a:ext>
              </a:extLst>
            </p:cNvPr>
            <p:cNvSpPr>
              <a:spLocks/>
            </p:cNvSpPr>
            <p:nvPr/>
          </p:nvSpPr>
          <p:spPr bwMode="auto">
            <a:xfrm>
              <a:off x="1030267" y="4540286"/>
              <a:ext cx="400630" cy="26238"/>
            </a:xfrm>
            <a:custGeom>
              <a:avLst/>
              <a:gdLst>
                <a:gd name="T0" fmla="*/ 0 w 2351"/>
                <a:gd name="T1" fmla="*/ 0 h 151"/>
                <a:gd name="T2" fmla="*/ 0 w 2351"/>
                <a:gd name="T3" fmla="*/ 0 h 151"/>
                <a:gd name="T4" fmla="*/ 2351 w 2351"/>
                <a:gd name="T5" fmla="*/ 0 h 151"/>
                <a:gd name="T6" fmla="*/ 2351 w 2351"/>
                <a:gd name="T7" fmla="*/ 151 h 151"/>
                <a:gd name="T8" fmla="*/ 0 w 2351"/>
                <a:gd name="T9" fmla="*/ 151 h 151"/>
                <a:gd name="T10" fmla="*/ 0 w 2351"/>
                <a:gd name="T11" fmla="*/ 0 h 151"/>
              </a:gdLst>
              <a:ahLst/>
              <a:cxnLst>
                <a:cxn ang="0">
                  <a:pos x="T0" y="T1"/>
                </a:cxn>
                <a:cxn ang="0">
                  <a:pos x="T2" y="T3"/>
                </a:cxn>
                <a:cxn ang="0">
                  <a:pos x="T4" y="T5"/>
                </a:cxn>
                <a:cxn ang="0">
                  <a:pos x="T6" y="T7"/>
                </a:cxn>
                <a:cxn ang="0">
                  <a:pos x="T8" y="T9"/>
                </a:cxn>
                <a:cxn ang="0">
                  <a:pos x="T10" y="T11"/>
                </a:cxn>
              </a:cxnLst>
              <a:rect l="0" t="0" r="r" b="b"/>
              <a:pathLst>
                <a:path w="2351" h="151">
                  <a:moveTo>
                    <a:pt x="0" y="0"/>
                  </a:moveTo>
                  <a:lnTo>
                    <a:pt x="0" y="0"/>
                  </a:lnTo>
                  <a:lnTo>
                    <a:pt x="2351" y="0"/>
                  </a:lnTo>
                  <a:lnTo>
                    <a:pt x="2351" y="151"/>
                  </a:lnTo>
                  <a:lnTo>
                    <a:pt x="0" y="151"/>
                  </a:lnTo>
                  <a:lnTo>
                    <a:pt x="0" y="0"/>
                  </a:lnTo>
                  <a:close/>
                </a:path>
              </a:pathLst>
            </a:custGeom>
            <a:solidFill>
              <a:srgbClr val="66CCC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0" name="Freeform 17">
              <a:extLst>
                <a:ext uri="{FF2B5EF4-FFF2-40B4-BE49-F238E27FC236}">
                  <a16:creationId xmlns:a16="http://schemas.microsoft.com/office/drawing/2014/main" id="{B11A1C60-A6C9-4E0A-BED1-CDAAC19D5527}"/>
                </a:ext>
              </a:extLst>
            </p:cNvPr>
            <p:cNvSpPr>
              <a:spLocks/>
            </p:cNvSpPr>
            <p:nvPr/>
          </p:nvSpPr>
          <p:spPr bwMode="auto">
            <a:xfrm>
              <a:off x="1065587" y="4582670"/>
              <a:ext cx="330999" cy="379438"/>
            </a:xfrm>
            <a:custGeom>
              <a:avLst/>
              <a:gdLst>
                <a:gd name="T0" fmla="*/ 1496 w 1941"/>
                <a:gd name="T1" fmla="*/ 0 h 2226"/>
                <a:gd name="T2" fmla="*/ 1496 w 1941"/>
                <a:gd name="T3" fmla="*/ 0 h 2226"/>
                <a:gd name="T4" fmla="*/ 445 w 1941"/>
                <a:gd name="T5" fmla="*/ 0 h 2226"/>
                <a:gd name="T6" fmla="*/ 0 w 1941"/>
                <a:gd name="T7" fmla="*/ 2226 h 2226"/>
                <a:gd name="T8" fmla="*/ 103 w 1941"/>
                <a:gd name="T9" fmla="*/ 2226 h 2226"/>
                <a:gd name="T10" fmla="*/ 528 w 1941"/>
                <a:gd name="T11" fmla="*/ 101 h 2226"/>
                <a:gd name="T12" fmla="*/ 1413 w 1941"/>
                <a:gd name="T13" fmla="*/ 101 h 2226"/>
                <a:gd name="T14" fmla="*/ 1838 w 1941"/>
                <a:gd name="T15" fmla="*/ 2226 h 2226"/>
                <a:gd name="T16" fmla="*/ 1941 w 1941"/>
                <a:gd name="T17" fmla="*/ 2226 h 2226"/>
                <a:gd name="T18" fmla="*/ 1496 w 1941"/>
                <a:gd name="T19" fmla="*/ 0 h 2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1" h="2226">
                  <a:moveTo>
                    <a:pt x="1496" y="0"/>
                  </a:moveTo>
                  <a:lnTo>
                    <a:pt x="1496" y="0"/>
                  </a:lnTo>
                  <a:lnTo>
                    <a:pt x="445" y="0"/>
                  </a:lnTo>
                  <a:lnTo>
                    <a:pt x="0" y="2226"/>
                  </a:lnTo>
                  <a:lnTo>
                    <a:pt x="103" y="2226"/>
                  </a:lnTo>
                  <a:lnTo>
                    <a:pt x="528" y="101"/>
                  </a:lnTo>
                  <a:lnTo>
                    <a:pt x="1413" y="101"/>
                  </a:lnTo>
                  <a:lnTo>
                    <a:pt x="1838" y="2226"/>
                  </a:lnTo>
                  <a:lnTo>
                    <a:pt x="1941" y="2226"/>
                  </a:lnTo>
                  <a:lnTo>
                    <a:pt x="1496" y="0"/>
                  </a:lnTo>
                  <a:close/>
                </a:path>
              </a:pathLst>
            </a:custGeom>
            <a:solidFill>
              <a:srgbClr val="66CCC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51" name="Group 50">
              <a:extLst>
                <a:ext uri="{FF2B5EF4-FFF2-40B4-BE49-F238E27FC236}">
                  <a16:creationId xmlns:a16="http://schemas.microsoft.com/office/drawing/2014/main" id="{CB6D3FC5-0808-4031-B816-B99B3BC73CCE}"/>
                </a:ext>
              </a:extLst>
            </p:cNvPr>
            <p:cNvGrpSpPr/>
            <p:nvPr/>
          </p:nvGrpSpPr>
          <p:grpSpPr>
            <a:xfrm>
              <a:off x="1156595" y="3752464"/>
              <a:ext cx="264395" cy="325953"/>
              <a:chOff x="1564104" y="4099291"/>
              <a:chExt cx="264395" cy="325953"/>
            </a:xfrm>
          </p:grpSpPr>
          <p:sp>
            <p:nvSpPr>
              <p:cNvPr id="65" name="Freeform 18">
                <a:extLst>
                  <a:ext uri="{FF2B5EF4-FFF2-40B4-BE49-F238E27FC236}">
                    <a16:creationId xmlns:a16="http://schemas.microsoft.com/office/drawing/2014/main" id="{BE81CD79-1AB5-417D-B4DC-399ADF1C8F11}"/>
                  </a:ext>
                </a:extLst>
              </p:cNvPr>
              <p:cNvSpPr>
                <a:spLocks/>
              </p:cNvSpPr>
              <p:nvPr/>
            </p:nvSpPr>
            <p:spPr bwMode="auto">
              <a:xfrm>
                <a:off x="1595387" y="4124520"/>
                <a:ext cx="209902" cy="269441"/>
              </a:xfrm>
              <a:custGeom>
                <a:avLst/>
                <a:gdLst>
                  <a:gd name="T0" fmla="*/ 1237 w 1237"/>
                  <a:gd name="T1" fmla="*/ 1584 h 1584"/>
                  <a:gd name="T2" fmla="*/ 1237 w 1237"/>
                  <a:gd name="T3" fmla="*/ 1584 h 1584"/>
                  <a:gd name="T4" fmla="*/ 0 w 1237"/>
                  <a:gd name="T5" fmla="*/ 1584 h 1584"/>
                  <a:gd name="T6" fmla="*/ 0 w 1237"/>
                  <a:gd name="T7" fmla="*/ 0 h 1584"/>
                  <a:gd name="T8" fmla="*/ 101 w 1237"/>
                  <a:gd name="T9" fmla="*/ 0 h 1584"/>
                  <a:gd name="T10" fmla="*/ 101 w 1237"/>
                  <a:gd name="T11" fmla="*/ 1483 h 1584"/>
                  <a:gd name="T12" fmla="*/ 1237 w 1237"/>
                  <a:gd name="T13" fmla="*/ 1483 h 1584"/>
                  <a:gd name="T14" fmla="*/ 1237 w 1237"/>
                  <a:gd name="T15" fmla="*/ 1584 h 15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7" h="1584">
                    <a:moveTo>
                      <a:pt x="1237" y="1584"/>
                    </a:moveTo>
                    <a:lnTo>
                      <a:pt x="1237" y="1584"/>
                    </a:lnTo>
                    <a:lnTo>
                      <a:pt x="0" y="1584"/>
                    </a:lnTo>
                    <a:lnTo>
                      <a:pt x="0" y="0"/>
                    </a:lnTo>
                    <a:lnTo>
                      <a:pt x="101" y="0"/>
                    </a:lnTo>
                    <a:lnTo>
                      <a:pt x="101" y="1483"/>
                    </a:lnTo>
                    <a:lnTo>
                      <a:pt x="1237" y="1483"/>
                    </a:lnTo>
                    <a:lnTo>
                      <a:pt x="1237" y="1584"/>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6" name="Freeform 19">
                <a:extLst>
                  <a:ext uri="{FF2B5EF4-FFF2-40B4-BE49-F238E27FC236}">
                    <a16:creationId xmlns:a16="http://schemas.microsoft.com/office/drawing/2014/main" id="{447CAEDB-A4D9-4B73-9208-A7AC1B2C0E50}"/>
                  </a:ext>
                </a:extLst>
              </p:cNvPr>
              <p:cNvSpPr>
                <a:spLocks/>
              </p:cNvSpPr>
              <p:nvPr/>
            </p:nvSpPr>
            <p:spPr bwMode="auto">
              <a:xfrm>
                <a:off x="1564104" y="4155803"/>
                <a:ext cx="209902" cy="269441"/>
              </a:xfrm>
              <a:custGeom>
                <a:avLst/>
                <a:gdLst>
                  <a:gd name="T0" fmla="*/ 1237 w 1237"/>
                  <a:gd name="T1" fmla="*/ 1585 h 1585"/>
                  <a:gd name="T2" fmla="*/ 1237 w 1237"/>
                  <a:gd name="T3" fmla="*/ 1585 h 1585"/>
                  <a:gd name="T4" fmla="*/ 0 w 1237"/>
                  <a:gd name="T5" fmla="*/ 1585 h 1585"/>
                  <a:gd name="T6" fmla="*/ 0 w 1237"/>
                  <a:gd name="T7" fmla="*/ 0 h 1585"/>
                  <a:gd name="T8" fmla="*/ 101 w 1237"/>
                  <a:gd name="T9" fmla="*/ 0 h 1585"/>
                  <a:gd name="T10" fmla="*/ 101 w 1237"/>
                  <a:gd name="T11" fmla="*/ 1484 h 1585"/>
                  <a:gd name="T12" fmla="*/ 1237 w 1237"/>
                  <a:gd name="T13" fmla="*/ 1484 h 1585"/>
                  <a:gd name="T14" fmla="*/ 1237 w 1237"/>
                  <a:gd name="T15" fmla="*/ 1585 h 15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7" h="1585">
                    <a:moveTo>
                      <a:pt x="1237" y="1585"/>
                    </a:moveTo>
                    <a:lnTo>
                      <a:pt x="1237" y="1585"/>
                    </a:lnTo>
                    <a:lnTo>
                      <a:pt x="0" y="1585"/>
                    </a:lnTo>
                    <a:lnTo>
                      <a:pt x="0" y="0"/>
                    </a:lnTo>
                    <a:lnTo>
                      <a:pt x="101" y="0"/>
                    </a:lnTo>
                    <a:lnTo>
                      <a:pt x="101" y="1484"/>
                    </a:lnTo>
                    <a:lnTo>
                      <a:pt x="1237" y="1484"/>
                    </a:lnTo>
                    <a:lnTo>
                      <a:pt x="1237" y="1585"/>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7" name="Freeform 20">
                <a:extLst>
                  <a:ext uri="{FF2B5EF4-FFF2-40B4-BE49-F238E27FC236}">
                    <a16:creationId xmlns:a16="http://schemas.microsoft.com/office/drawing/2014/main" id="{7D3DB4E2-A844-4DD3-97F3-5FAEFE2AF623}"/>
                  </a:ext>
                </a:extLst>
              </p:cNvPr>
              <p:cNvSpPr>
                <a:spLocks noEditPoints="1"/>
              </p:cNvSpPr>
              <p:nvPr/>
            </p:nvSpPr>
            <p:spPr bwMode="auto">
              <a:xfrm>
                <a:off x="1625661" y="4099291"/>
                <a:ext cx="202838" cy="261368"/>
              </a:xfrm>
              <a:custGeom>
                <a:avLst/>
                <a:gdLst>
                  <a:gd name="T0" fmla="*/ 0 w 1187"/>
                  <a:gd name="T1" fmla="*/ 1534 h 1534"/>
                  <a:gd name="T2" fmla="*/ 0 w 1187"/>
                  <a:gd name="T3" fmla="*/ 1534 h 1534"/>
                  <a:gd name="T4" fmla="*/ 1187 w 1187"/>
                  <a:gd name="T5" fmla="*/ 1534 h 1534"/>
                  <a:gd name="T6" fmla="*/ 1187 w 1187"/>
                  <a:gd name="T7" fmla="*/ 0 h 1534"/>
                  <a:gd name="T8" fmla="*/ 0 w 1187"/>
                  <a:gd name="T9" fmla="*/ 0 h 1534"/>
                  <a:gd name="T10" fmla="*/ 0 w 1187"/>
                  <a:gd name="T11" fmla="*/ 1534 h 1534"/>
                  <a:gd name="T12" fmla="*/ 152 w 1187"/>
                  <a:gd name="T13" fmla="*/ 151 h 1534"/>
                  <a:gd name="T14" fmla="*/ 152 w 1187"/>
                  <a:gd name="T15" fmla="*/ 151 h 1534"/>
                  <a:gd name="T16" fmla="*/ 1036 w 1187"/>
                  <a:gd name="T17" fmla="*/ 151 h 1534"/>
                  <a:gd name="T18" fmla="*/ 1036 w 1187"/>
                  <a:gd name="T19" fmla="*/ 1383 h 1534"/>
                  <a:gd name="T20" fmla="*/ 152 w 1187"/>
                  <a:gd name="T21" fmla="*/ 1383 h 1534"/>
                  <a:gd name="T22" fmla="*/ 152 w 1187"/>
                  <a:gd name="T23" fmla="*/ 151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7" h="1534">
                    <a:moveTo>
                      <a:pt x="0" y="1534"/>
                    </a:moveTo>
                    <a:lnTo>
                      <a:pt x="0" y="1534"/>
                    </a:lnTo>
                    <a:lnTo>
                      <a:pt x="1187" y="1534"/>
                    </a:lnTo>
                    <a:lnTo>
                      <a:pt x="1187" y="0"/>
                    </a:lnTo>
                    <a:lnTo>
                      <a:pt x="0" y="0"/>
                    </a:lnTo>
                    <a:lnTo>
                      <a:pt x="0" y="1534"/>
                    </a:lnTo>
                    <a:close/>
                    <a:moveTo>
                      <a:pt x="152" y="151"/>
                    </a:moveTo>
                    <a:lnTo>
                      <a:pt x="152" y="151"/>
                    </a:lnTo>
                    <a:lnTo>
                      <a:pt x="1036" y="151"/>
                    </a:lnTo>
                    <a:lnTo>
                      <a:pt x="1036" y="1383"/>
                    </a:lnTo>
                    <a:lnTo>
                      <a:pt x="152" y="1383"/>
                    </a:lnTo>
                    <a:lnTo>
                      <a:pt x="152" y="151"/>
                    </a:lnTo>
                    <a:close/>
                  </a:path>
                </a:pathLst>
              </a:custGeom>
              <a:solidFill>
                <a:srgbClr val="E7E7E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8" name="Freeform 21">
                <a:extLst>
                  <a:ext uri="{FF2B5EF4-FFF2-40B4-BE49-F238E27FC236}">
                    <a16:creationId xmlns:a16="http://schemas.microsoft.com/office/drawing/2014/main" id="{2AC06182-A1FE-497C-9AA3-BBB4F459BA37}"/>
                  </a:ext>
                </a:extLst>
              </p:cNvPr>
              <p:cNvSpPr>
                <a:spLocks/>
              </p:cNvSpPr>
              <p:nvPr/>
            </p:nvSpPr>
            <p:spPr bwMode="auto">
              <a:xfrm>
                <a:off x="1678137" y="4148739"/>
                <a:ext cx="97887" cy="25229"/>
              </a:xfrm>
              <a:custGeom>
                <a:avLst/>
                <a:gdLst>
                  <a:gd name="T0" fmla="*/ 0 w 571"/>
                  <a:gd name="T1" fmla="*/ 0 h 151"/>
                  <a:gd name="T2" fmla="*/ 0 w 571"/>
                  <a:gd name="T3" fmla="*/ 0 h 151"/>
                  <a:gd name="T4" fmla="*/ 571 w 571"/>
                  <a:gd name="T5" fmla="*/ 0 h 151"/>
                  <a:gd name="T6" fmla="*/ 571 w 571"/>
                  <a:gd name="T7" fmla="*/ 151 h 151"/>
                  <a:gd name="T8" fmla="*/ 0 w 571"/>
                  <a:gd name="T9" fmla="*/ 151 h 151"/>
                  <a:gd name="T10" fmla="*/ 0 w 571"/>
                  <a:gd name="T11" fmla="*/ 0 h 151"/>
                </a:gdLst>
                <a:ahLst/>
                <a:cxnLst>
                  <a:cxn ang="0">
                    <a:pos x="T0" y="T1"/>
                  </a:cxn>
                  <a:cxn ang="0">
                    <a:pos x="T2" y="T3"/>
                  </a:cxn>
                  <a:cxn ang="0">
                    <a:pos x="T4" y="T5"/>
                  </a:cxn>
                  <a:cxn ang="0">
                    <a:pos x="T6" y="T7"/>
                  </a:cxn>
                  <a:cxn ang="0">
                    <a:pos x="T8" y="T9"/>
                  </a:cxn>
                  <a:cxn ang="0">
                    <a:pos x="T10" y="T11"/>
                  </a:cxn>
                </a:cxnLst>
                <a:rect l="0" t="0" r="r" b="b"/>
                <a:pathLst>
                  <a:path w="571" h="151">
                    <a:moveTo>
                      <a:pt x="0" y="0"/>
                    </a:moveTo>
                    <a:lnTo>
                      <a:pt x="0" y="0"/>
                    </a:lnTo>
                    <a:lnTo>
                      <a:pt x="571" y="0"/>
                    </a:lnTo>
                    <a:lnTo>
                      <a:pt x="571" y="151"/>
                    </a:lnTo>
                    <a:lnTo>
                      <a:pt x="0" y="151"/>
                    </a:lnTo>
                    <a:lnTo>
                      <a:pt x="0" y="0"/>
                    </a:lnTo>
                    <a:close/>
                  </a:path>
                </a:pathLst>
              </a:custGeom>
              <a:solidFill>
                <a:srgbClr val="627E7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9" name="Freeform 22">
                <a:extLst>
                  <a:ext uri="{FF2B5EF4-FFF2-40B4-BE49-F238E27FC236}">
                    <a16:creationId xmlns:a16="http://schemas.microsoft.com/office/drawing/2014/main" id="{1FDF9414-D380-4A5D-A696-6F61548B64C5}"/>
                  </a:ext>
                </a:extLst>
              </p:cNvPr>
              <p:cNvSpPr>
                <a:spLocks/>
              </p:cNvSpPr>
              <p:nvPr/>
            </p:nvSpPr>
            <p:spPr bwMode="auto">
              <a:xfrm>
                <a:off x="1678137" y="4194150"/>
                <a:ext cx="97887" cy="25229"/>
              </a:xfrm>
              <a:custGeom>
                <a:avLst/>
                <a:gdLst>
                  <a:gd name="T0" fmla="*/ 0 w 571"/>
                  <a:gd name="T1" fmla="*/ 0 h 151"/>
                  <a:gd name="T2" fmla="*/ 0 w 571"/>
                  <a:gd name="T3" fmla="*/ 0 h 151"/>
                  <a:gd name="T4" fmla="*/ 571 w 571"/>
                  <a:gd name="T5" fmla="*/ 0 h 151"/>
                  <a:gd name="T6" fmla="*/ 571 w 571"/>
                  <a:gd name="T7" fmla="*/ 151 h 151"/>
                  <a:gd name="T8" fmla="*/ 0 w 571"/>
                  <a:gd name="T9" fmla="*/ 151 h 151"/>
                  <a:gd name="T10" fmla="*/ 0 w 571"/>
                  <a:gd name="T11" fmla="*/ 0 h 151"/>
                </a:gdLst>
                <a:ahLst/>
                <a:cxnLst>
                  <a:cxn ang="0">
                    <a:pos x="T0" y="T1"/>
                  </a:cxn>
                  <a:cxn ang="0">
                    <a:pos x="T2" y="T3"/>
                  </a:cxn>
                  <a:cxn ang="0">
                    <a:pos x="T4" y="T5"/>
                  </a:cxn>
                  <a:cxn ang="0">
                    <a:pos x="T6" y="T7"/>
                  </a:cxn>
                  <a:cxn ang="0">
                    <a:pos x="T8" y="T9"/>
                  </a:cxn>
                  <a:cxn ang="0">
                    <a:pos x="T10" y="T11"/>
                  </a:cxn>
                </a:cxnLst>
                <a:rect l="0" t="0" r="r" b="b"/>
                <a:pathLst>
                  <a:path w="571" h="151">
                    <a:moveTo>
                      <a:pt x="0" y="0"/>
                    </a:moveTo>
                    <a:lnTo>
                      <a:pt x="0" y="0"/>
                    </a:lnTo>
                    <a:lnTo>
                      <a:pt x="571" y="0"/>
                    </a:lnTo>
                    <a:lnTo>
                      <a:pt x="571" y="151"/>
                    </a:lnTo>
                    <a:lnTo>
                      <a:pt x="0" y="151"/>
                    </a:lnTo>
                    <a:lnTo>
                      <a:pt x="0" y="0"/>
                    </a:lnTo>
                    <a:close/>
                  </a:path>
                </a:pathLst>
              </a:custGeom>
              <a:solidFill>
                <a:srgbClr val="627E7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0" name="Freeform 23">
                <a:extLst>
                  <a:ext uri="{FF2B5EF4-FFF2-40B4-BE49-F238E27FC236}">
                    <a16:creationId xmlns:a16="http://schemas.microsoft.com/office/drawing/2014/main" id="{6450859F-AF8E-48CB-98E0-0A68A664460A}"/>
                  </a:ext>
                </a:extLst>
              </p:cNvPr>
              <p:cNvSpPr>
                <a:spLocks/>
              </p:cNvSpPr>
              <p:nvPr/>
            </p:nvSpPr>
            <p:spPr bwMode="auto">
              <a:xfrm>
                <a:off x="1678137" y="4239562"/>
                <a:ext cx="97887" cy="25229"/>
              </a:xfrm>
              <a:custGeom>
                <a:avLst/>
                <a:gdLst>
                  <a:gd name="T0" fmla="*/ 0 w 571"/>
                  <a:gd name="T1" fmla="*/ 0 h 151"/>
                  <a:gd name="T2" fmla="*/ 0 w 571"/>
                  <a:gd name="T3" fmla="*/ 0 h 151"/>
                  <a:gd name="T4" fmla="*/ 571 w 571"/>
                  <a:gd name="T5" fmla="*/ 0 h 151"/>
                  <a:gd name="T6" fmla="*/ 571 w 571"/>
                  <a:gd name="T7" fmla="*/ 151 h 151"/>
                  <a:gd name="T8" fmla="*/ 0 w 571"/>
                  <a:gd name="T9" fmla="*/ 151 h 151"/>
                  <a:gd name="T10" fmla="*/ 0 w 571"/>
                  <a:gd name="T11" fmla="*/ 0 h 151"/>
                </a:gdLst>
                <a:ahLst/>
                <a:cxnLst>
                  <a:cxn ang="0">
                    <a:pos x="T0" y="T1"/>
                  </a:cxn>
                  <a:cxn ang="0">
                    <a:pos x="T2" y="T3"/>
                  </a:cxn>
                  <a:cxn ang="0">
                    <a:pos x="T4" y="T5"/>
                  </a:cxn>
                  <a:cxn ang="0">
                    <a:pos x="T6" y="T7"/>
                  </a:cxn>
                  <a:cxn ang="0">
                    <a:pos x="T8" y="T9"/>
                  </a:cxn>
                  <a:cxn ang="0">
                    <a:pos x="T10" y="T11"/>
                  </a:cxn>
                </a:cxnLst>
                <a:rect l="0" t="0" r="r" b="b"/>
                <a:pathLst>
                  <a:path w="571" h="151">
                    <a:moveTo>
                      <a:pt x="0" y="0"/>
                    </a:moveTo>
                    <a:lnTo>
                      <a:pt x="0" y="0"/>
                    </a:lnTo>
                    <a:lnTo>
                      <a:pt x="571" y="0"/>
                    </a:lnTo>
                    <a:lnTo>
                      <a:pt x="571" y="151"/>
                    </a:lnTo>
                    <a:lnTo>
                      <a:pt x="0" y="151"/>
                    </a:lnTo>
                    <a:lnTo>
                      <a:pt x="0" y="0"/>
                    </a:lnTo>
                    <a:close/>
                  </a:path>
                </a:pathLst>
              </a:custGeom>
              <a:solidFill>
                <a:srgbClr val="627E7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1" name="Freeform 24">
                <a:extLst>
                  <a:ext uri="{FF2B5EF4-FFF2-40B4-BE49-F238E27FC236}">
                    <a16:creationId xmlns:a16="http://schemas.microsoft.com/office/drawing/2014/main" id="{6FB67F5B-1F9B-4915-86D0-3B9CE561CC13}"/>
                  </a:ext>
                </a:extLst>
              </p:cNvPr>
              <p:cNvSpPr>
                <a:spLocks/>
              </p:cNvSpPr>
              <p:nvPr/>
            </p:nvSpPr>
            <p:spPr bwMode="auto">
              <a:xfrm>
                <a:off x="1678137" y="4284973"/>
                <a:ext cx="97887" cy="25229"/>
              </a:xfrm>
              <a:custGeom>
                <a:avLst/>
                <a:gdLst>
                  <a:gd name="T0" fmla="*/ 0 w 571"/>
                  <a:gd name="T1" fmla="*/ 0 h 151"/>
                  <a:gd name="T2" fmla="*/ 0 w 571"/>
                  <a:gd name="T3" fmla="*/ 0 h 151"/>
                  <a:gd name="T4" fmla="*/ 571 w 571"/>
                  <a:gd name="T5" fmla="*/ 0 h 151"/>
                  <a:gd name="T6" fmla="*/ 571 w 571"/>
                  <a:gd name="T7" fmla="*/ 151 h 151"/>
                  <a:gd name="T8" fmla="*/ 0 w 571"/>
                  <a:gd name="T9" fmla="*/ 151 h 151"/>
                  <a:gd name="T10" fmla="*/ 0 w 571"/>
                  <a:gd name="T11" fmla="*/ 0 h 151"/>
                </a:gdLst>
                <a:ahLst/>
                <a:cxnLst>
                  <a:cxn ang="0">
                    <a:pos x="T0" y="T1"/>
                  </a:cxn>
                  <a:cxn ang="0">
                    <a:pos x="T2" y="T3"/>
                  </a:cxn>
                  <a:cxn ang="0">
                    <a:pos x="T4" y="T5"/>
                  </a:cxn>
                  <a:cxn ang="0">
                    <a:pos x="T6" y="T7"/>
                  </a:cxn>
                  <a:cxn ang="0">
                    <a:pos x="T8" y="T9"/>
                  </a:cxn>
                  <a:cxn ang="0">
                    <a:pos x="T10" y="T11"/>
                  </a:cxn>
                </a:cxnLst>
                <a:rect l="0" t="0" r="r" b="b"/>
                <a:pathLst>
                  <a:path w="571" h="151">
                    <a:moveTo>
                      <a:pt x="0" y="0"/>
                    </a:moveTo>
                    <a:lnTo>
                      <a:pt x="0" y="0"/>
                    </a:lnTo>
                    <a:lnTo>
                      <a:pt x="571" y="0"/>
                    </a:lnTo>
                    <a:lnTo>
                      <a:pt x="571" y="151"/>
                    </a:lnTo>
                    <a:lnTo>
                      <a:pt x="0" y="151"/>
                    </a:lnTo>
                    <a:lnTo>
                      <a:pt x="0" y="0"/>
                    </a:lnTo>
                    <a:close/>
                  </a:path>
                </a:pathLst>
              </a:custGeom>
              <a:solidFill>
                <a:srgbClr val="627E7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52" name="Freeform 26">
              <a:extLst>
                <a:ext uri="{FF2B5EF4-FFF2-40B4-BE49-F238E27FC236}">
                  <a16:creationId xmlns:a16="http://schemas.microsoft.com/office/drawing/2014/main" id="{3920285D-91A4-47FB-97DF-F7B682F39531}"/>
                </a:ext>
              </a:extLst>
            </p:cNvPr>
            <p:cNvSpPr>
              <a:spLocks noEditPoints="1"/>
            </p:cNvSpPr>
            <p:nvPr/>
          </p:nvSpPr>
          <p:spPr bwMode="auto">
            <a:xfrm>
              <a:off x="937426" y="3868197"/>
              <a:ext cx="131189" cy="131189"/>
            </a:xfrm>
            <a:custGeom>
              <a:avLst/>
              <a:gdLst>
                <a:gd name="T0" fmla="*/ 386 w 772"/>
                <a:gd name="T1" fmla="*/ 101 h 772"/>
                <a:gd name="T2" fmla="*/ 386 w 772"/>
                <a:gd name="T3" fmla="*/ 101 h 772"/>
                <a:gd name="T4" fmla="*/ 100 w 772"/>
                <a:gd name="T5" fmla="*/ 386 h 772"/>
                <a:gd name="T6" fmla="*/ 386 w 772"/>
                <a:gd name="T7" fmla="*/ 671 h 772"/>
                <a:gd name="T8" fmla="*/ 671 w 772"/>
                <a:gd name="T9" fmla="*/ 386 h 772"/>
                <a:gd name="T10" fmla="*/ 386 w 772"/>
                <a:gd name="T11" fmla="*/ 101 h 772"/>
                <a:gd name="T12" fmla="*/ 386 w 772"/>
                <a:gd name="T13" fmla="*/ 101 h 772"/>
                <a:gd name="T14" fmla="*/ 386 w 772"/>
                <a:gd name="T15" fmla="*/ 772 h 772"/>
                <a:gd name="T16" fmla="*/ 386 w 772"/>
                <a:gd name="T17" fmla="*/ 772 h 772"/>
                <a:gd name="T18" fmla="*/ 0 w 772"/>
                <a:gd name="T19" fmla="*/ 386 h 772"/>
                <a:gd name="T20" fmla="*/ 386 w 772"/>
                <a:gd name="T21" fmla="*/ 0 h 772"/>
                <a:gd name="T22" fmla="*/ 772 w 772"/>
                <a:gd name="T23" fmla="*/ 386 h 772"/>
                <a:gd name="T24" fmla="*/ 386 w 772"/>
                <a:gd name="T25" fmla="*/ 772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772">
                  <a:moveTo>
                    <a:pt x="386" y="101"/>
                  </a:moveTo>
                  <a:lnTo>
                    <a:pt x="386" y="101"/>
                  </a:lnTo>
                  <a:cubicBezTo>
                    <a:pt x="228" y="101"/>
                    <a:pt x="100" y="229"/>
                    <a:pt x="100" y="386"/>
                  </a:cubicBezTo>
                  <a:cubicBezTo>
                    <a:pt x="100" y="543"/>
                    <a:pt x="228" y="671"/>
                    <a:pt x="386" y="671"/>
                  </a:cubicBezTo>
                  <a:cubicBezTo>
                    <a:pt x="543" y="671"/>
                    <a:pt x="671" y="543"/>
                    <a:pt x="671" y="386"/>
                  </a:cubicBezTo>
                  <a:cubicBezTo>
                    <a:pt x="671" y="229"/>
                    <a:pt x="543" y="101"/>
                    <a:pt x="386" y="101"/>
                  </a:cubicBezTo>
                  <a:lnTo>
                    <a:pt x="386" y="101"/>
                  </a:lnTo>
                  <a:close/>
                  <a:moveTo>
                    <a:pt x="386" y="772"/>
                  </a:moveTo>
                  <a:lnTo>
                    <a:pt x="386" y="772"/>
                  </a:lnTo>
                  <a:cubicBezTo>
                    <a:pt x="173" y="772"/>
                    <a:pt x="0" y="599"/>
                    <a:pt x="0" y="386"/>
                  </a:cubicBezTo>
                  <a:cubicBezTo>
                    <a:pt x="0" y="173"/>
                    <a:pt x="173" y="0"/>
                    <a:pt x="386" y="0"/>
                  </a:cubicBezTo>
                  <a:cubicBezTo>
                    <a:pt x="598" y="0"/>
                    <a:pt x="772" y="173"/>
                    <a:pt x="772" y="386"/>
                  </a:cubicBezTo>
                  <a:cubicBezTo>
                    <a:pt x="772" y="599"/>
                    <a:pt x="598" y="772"/>
                    <a:pt x="386" y="772"/>
                  </a:cubicBezTo>
                  <a:close/>
                </a:path>
              </a:pathLst>
            </a:custGeom>
            <a:solidFill>
              <a:srgbClr val="66CCC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3" name="Freeform 27">
              <a:extLst>
                <a:ext uri="{FF2B5EF4-FFF2-40B4-BE49-F238E27FC236}">
                  <a16:creationId xmlns:a16="http://schemas.microsoft.com/office/drawing/2014/main" id="{FEA7E886-A378-4E6A-9B6A-2BE60C2C67D8}"/>
                </a:ext>
              </a:extLst>
            </p:cNvPr>
            <p:cNvSpPr>
              <a:spLocks/>
            </p:cNvSpPr>
            <p:nvPr/>
          </p:nvSpPr>
          <p:spPr bwMode="auto">
            <a:xfrm>
              <a:off x="996965" y="3899481"/>
              <a:ext cx="40366" cy="40366"/>
            </a:xfrm>
            <a:custGeom>
              <a:avLst/>
              <a:gdLst>
                <a:gd name="T0" fmla="*/ 71 w 238"/>
                <a:gd name="T1" fmla="*/ 237 h 237"/>
                <a:gd name="T2" fmla="*/ 71 w 238"/>
                <a:gd name="T3" fmla="*/ 237 h 237"/>
                <a:gd name="T4" fmla="*/ 0 w 238"/>
                <a:gd name="T5" fmla="*/ 166 h 237"/>
                <a:gd name="T6" fmla="*/ 166 w 238"/>
                <a:gd name="T7" fmla="*/ 0 h 237"/>
                <a:gd name="T8" fmla="*/ 238 w 238"/>
                <a:gd name="T9" fmla="*/ 71 h 237"/>
                <a:gd name="T10" fmla="*/ 71 w 238"/>
                <a:gd name="T11" fmla="*/ 237 h 237"/>
              </a:gdLst>
              <a:ahLst/>
              <a:cxnLst>
                <a:cxn ang="0">
                  <a:pos x="T0" y="T1"/>
                </a:cxn>
                <a:cxn ang="0">
                  <a:pos x="T2" y="T3"/>
                </a:cxn>
                <a:cxn ang="0">
                  <a:pos x="T4" y="T5"/>
                </a:cxn>
                <a:cxn ang="0">
                  <a:pos x="T6" y="T7"/>
                </a:cxn>
                <a:cxn ang="0">
                  <a:pos x="T8" y="T9"/>
                </a:cxn>
                <a:cxn ang="0">
                  <a:pos x="T10" y="T11"/>
                </a:cxn>
              </a:cxnLst>
              <a:rect l="0" t="0" r="r" b="b"/>
              <a:pathLst>
                <a:path w="238" h="237">
                  <a:moveTo>
                    <a:pt x="71" y="237"/>
                  </a:moveTo>
                  <a:lnTo>
                    <a:pt x="71" y="237"/>
                  </a:lnTo>
                  <a:lnTo>
                    <a:pt x="0" y="166"/>
                  </a:lnTo>
                  <a:lnTo>
                    <a:pt x="166" y="0"/>
                  </a:lnTo>
                  <a:lnTo>
                    <a:pt x="238" y="71"/>
                  </a:lnTo>
                  <a:lnTo>
                    <a:pt x="71" y="237"/>
                  </a:lnTo>
                  <a:close/>
                </a:path>
              </a:pathLst>
            </a:custGeom>
            <a:solidFill>
              <a:srgbClr val="F5836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4" name="Freeform 28">
              <a:extLst>
                <a:ext uri="{FF2B5EF4-FFF2-40B4-BE49-F238E27FC236}">
                  <a16:creationId xmlns:a16="http://schemas.microsoft.com/office/drawing/2014/main" id="{E5F5CC51-E77D-43DA-89FE-77AA408F1F94}"/>
                </a:ext>
              </a:extLst>
            </p:cNvPr>
            <p:cNvSpPr>
              <a:spLocks noEditPoints="1"/>
            </p:cNvSpPr>
            <p:nvPr/>
          </p:nvSpPr>
          <p:spPr bwMode="auto">
            <a:xfrm>
              <a:off x="905133" y="3808658"/>
              <a:ext cx="195774" cy="223020"/>
            </a:xfrm>
            <a:custGeom>
              <a:avLst/>
              <a:gdLst>
                <a:gd name="T0" fmla="*/ 575 w 1149"/>
                <a:gd name="T1" fmla="*/ 1207 h 1307"/>
                <a:gd name="T2" fmla="*/ 575 w 1149"/>
                <a:gd name="T3" fmla="*/ 1207 h 1307"/>
                <a:gd name="T4" fmla="*/ 101 w 1149"/>
                <a:gd name="T5" fmla="*/ 733 h 1307"/>
                <a:gd name="T6" fmla="*/ 575 w 1149"/>
                <a:gd name="T7" fmla="*/ 259 h 1307"/>
                <a:gd name="T8" fmla="*/ 1049 w 1149"/>
                <a:gd name="T9" fmla="*/ 733 h 1307"/>
                <a:gd name="T10" fmla="*/ 575 w 1149"/>
                <a:gd name="T11" fmla="*/ 1207 h 1307"/>
                <a:gd name="T12" fmla="*/ 575 w 1149"/>
                <a:gd name="T13" fmla="*/ 1207 h 1307"/>
                <a:gd name="T14" fmla="*/ 625 w 1149"/>
                <a:gd name="T15" fmla="*/ 161 h 1307"/>
                <a:gd name="T16" fmla="*/ 625 w 1149"/>
                <a:gd name="T17" fmla="*/ 161 h 1307"/>
                <a:gd name="T18" fmla="*/ 625 w 1149"/>
                <a:gd name="T19" fmla="*/ 101 h 1307"/>
                <a:gd name="T20" fmla="*/ 741 w 1149"/>
                <a:gd name="T21" fmla="*/ 101 h 1307"/>
                <a:gd name="T22" fmla="*/ 741 w 1149"/>
                <a:gd name="T23" fmla="*/ 0 h 1307"/>
                <a:gd name="T24" fmla="*/ 408 w 1149"/>
                <a:gd name="T25" fmla="*/ 0 h 1307"/>
                <a:gd name="T26" fmla="*/ 408 w 1149"/>
                <a:gd name="T27" fmla="*/ 101 h 1307"/>
                <a:gd name="T28" fmla="*/ 524 w 1149"/>
                <a:gd name="T29" fmla="*/ 101 h 1307"/>
                <a:gd name="T30" fmla="*/ 524 w 1149"/>
                <a:gd name="T31" fmla="*/ 161 h 1307"/>
                <a:gd name="T32" fmla="*/ 0 w 1149"/>
                <a:gd name="T33" fmla="*/ 733 h 1307"/>
                <a:gd name="T34" fmla="*/ 575 w 1149"/>
                <a:gd name="T35" fmla="*/ 1307 h 1307"/>
                <a:gd name="T36" fmla="*/ 1149 w 1149"/>
                <a:gd name="T37" fmla="*/ 733 h 1307"/>
                <a:gd name="T38" fmla="*/ 625 w 1149"/>
                <a:gd name="T39" fmla="*/ 161 h 1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9" h="1307">
                  <a:moveTo>
                    <a:pt x="575" y="1207"/>
                  </a:moveTo>
                  <a:lnTo>
                    <a:pt x="575" y="1207"/>
                  </a:lnTo>
                  <a:cubicBezTo>
                    <a:pt x="313" y="1207"/>
                    <a:pt x="101" y="994"/>
                    <a:pt x="101" y="733"/>
                  </a:cubicBezTo>
                  <a:cubicBezTo>
                    <a:pt x="101" y="471"/>
                    <a:pt x="313" y="259"/>
                    <a:pt x="575" y="259"/>
                  </a:cubicBezTo>
                  <a:cubicBezTo>
                    <a:pt x="836" y="259"/>
                    <a:pt x="1049" y="471"/>
                    <a:pt x="1049" y="733"/>
                  </a:cubicBezTo>
                  <a:cubicBezTo>
                    <a:pt x="1049" y="994"/>
                    <a:pt x="836" y="1207"/>
                    <a:pt x="575" y="1207"/>
                  </a:cubicBezTo>
                  <a:lnTo>
                    <a:pt x="575" y="1207"/>
                  </a:lnTo>
                  <a:close/>
                  <a:moveTo>
                    <a:pt x="625" y="161"/>
                  </a:moveTo>
                  <a:lnTo>
                    <a:pt x="625" y="161"/>
                  </a:lnTo>
                  <a:lnTo>
                    <a:pt x="625" y="101"/>
                  </a:lnTo>
                  <a:lnTo>
                    <a:pt x="741" y="101"/>
                  </a:lnTo>
                  <a:lnTo>
                    <a:pt x="741" y="0"/>
                  </a:lnTo>
                  <a:lnTo>
                    <a:pt x="408" y="0"/>
                  </a:lnTo>
                  <a:lnTo>
                    <a:pt x="408" y="101"/>
                  </a:lnTo>
                  <a:lnTo>
                    <a:pt x="524" y="101"/>
                  </a:lnTo>
                  <a:lnTo>
                    <a:pt x="524" y="161"/>
                  </a:lnTo>
                  <a:cubicBezTo>
                    <a:pt x="231" y="186"/>
                    <a:pt x="0" y="433"/>
                    <a:pt x="0" y="733"/>
                  </a:cubicBezTo>
                  <a:cubicBezTo>
                    <a:pt x="0" y="1050"/>
                    <a:pt x="258" y="1307"/>
                    <a:pt x="575" y="1307"/>
                  </a:cubicBezTo>
                  <a:cubicBezTo>
                    <a:pt x="892" y="1307"/>
                    <a:pt x="1149" y="1050"/>
                    <a:pt x="1149" y="733"/>
                  </a:cubicBezTo>
                  <a:cubicBezTo>
                    <a:pt x="1149" y="433"/>
                    <a:pt x="918" y="186"/>
                    <a:pt x="625" y="161"/>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5" name="Freeform 29">
              <a:extLst>
                <a:ext uri="{FF2B5EF4-FFF2-40B4-BE49-F238E27FC236}">
                  <a16:creationId xmlns:a16="http://schemas.microsoft.com/office/drawing/2014/main" id="{94001531-CAE5-4CF5-B47D-FE2BB791B6CA}"/>
                </a:ext>
              </a:extLst>
            </p:cNvPr>
            <p:cNvSpPr>
              <a:spLocks/>
            </p:cNvSpPr>
            <p:nvPr/>
          </p:nvSpPr>
          <p:spPr bwMode="auto">
            <a:xfrm>
              <a:off x="1462180" y="3648204"/>
              <a:ext cx="72658" cy="60549"/>
            </a:xfrm>
            <a:custGeom>
              <a:avLst/>
              <a:gdLst>
                <a:gd name="T0" fmla="*/ 163 w 429"/>
                <a:gd name="T1" fmla="*/ 356 h 356"/>
                <a:gd name="T2" fmla="*/ 163 w 429"/>
                <a:gd name="T3" fmla="*/ 356 h 356"/>
                <a:gd name="T4" fmla="*/ 0 w 429"/>
                <a:gd name="T5" fmla="*/ 163 h 356"/>
                <a:gd name="T6" fmla="*/ 116 w 429"/>
                <a:gd name="T7" fmla="*/ 66 h 356"/>
                <a:gd name="T8" fmla="*/ 177 w 429"/>
                <a:gd name="T9" fmla="*/ 138 h 356"/>
                <a:gd name="T10" fmla="*/ 326 w 429"/>
                <a:gd name="T11" fmla="*/ 0 h 356"/>
                <a:gd name="T12" fmla="*/ 429 w 429"/>
                <a:gd name="T13" fmla="*/ 111 h 356"/>
                <a:gd name="T14" fmla="*/ 163 w 429"/>
                <a:gd name="T15" fmla="*/ 356 h 3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9" h="356">
                  <a:moveTo>
                    <a:pt x="163" y="356"/>
                  </a:moveTo>
                  <a:lnTo>
                    <a:pt x="163" y="356"/>
                  </a:lnTo>
                  <a:lnTo>
                    <a:pt x="0" y="163"/>
                  </a:lnTo>
                  <a:lnTo>
                    <a:pt x="116" y="66"/>
                  </a:lnTo>
                  <a:lnTo>
                    <a:pt x="177" y="138"/>
                  </a:lnTo>
                  <a:lnTo>
                    <a:pt x="326" y="0"/>
                  </a:lnTo>
                  <a:lnTo>
                    <a:pt x="429" y="111"/>
                  </a:lnTo>
                  <a:lnTo>
                    <a:pt x="163" y="356"/>
                  </a:lnTo>
                  <a:close/>
                </a:path>
              </a:pathLst>
            </a:custGeom>
            <a:solidFill>
              <a:srgbClr val="33B8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6" name="Freeform 30">
              <a:extLst>
                <a:ext uri="{FF2B5EF4-FFF2-40B4-BE49-F238E27FC236}">
                  <a16:creationId xmlns:a16="http://schemas.microsoft.com/office/drawing/2014/main" id="{6C2CB760-6D2C-4DD9-812C-7C7F36893452}"/>
                </a:ext>
              </a:extLst>
            </p:cNvPr>
            <p:cNvSpPr>
              <a:spLocks/>
            </p:cNvSpPr>
            <p:nvPr/>
          </p:nvSpPr>
          <p:spPr bwMode="auto">
            <a:xfrm>
              <a:off x="1011093" y="4453500"/>
              <a:ext cx="43393" cy="42384"/>
            </a:xfrm>
            <a:custGeom>
              <a:avLst/>
              <a:gdLst>
                <a:gd name="T0" fmla="*/ 171 w 256"/>
                <a:gd name="T1" fmla="*/ 250 h 250"/>
                <a:gd name="T2" fmla="*/ 171 w 256"/>
                <a:gd name="T3" fmla="*/ 250 h 250"/>
                <a:gd name="T4" fmla="*/ 2 w 256"/>
                <a:gd name="T5" fmla="*/ 88 h 250"/>
                <a:gd name="T6" fmla="*/ 0 w 256"/>
                <a:gd name="T7" fmla="*/ 3 h 250"/>
                <a:gd name="T8" fmla="*/ 256 w 256"/>
                <a:gd name="T9" fmla="*/ 248 h 250"/>
                <a:gd name="T10" fmla="*/ 171 w 256"/>
                <a:gd name="T11" fmla="*/ 250 h 250"/>
              </a:gdLst>
              <a:ahLst/>
              <a:cxnLst>
                <a:cxn ang="0">
                  <a:pos x="T0" y="T1"/>
                </a:cxn>
                <a:cxn ang="0">
                  <a:pos x="T2" y="T3"/>
                </a:cxn>
                <a:cxn ang="0">
                  <a:pos x="T4" y="T5"/>
                </a:cxn>
                <a:cxn ang="0">
                  <a:pos x="T6" y="T7"/>
                </a:cxn>
                <a:cxn ang="0">
                  <a:pos x="T8" y="T9"/>
                </a:cxn>
                <a:cxn ang="0">
                  <a:pos x="T10" y="T11"/>
                </a:cxn>
              </a:cxnLst>
              <a:rect l="0" t="0" r="r" b="b"/>
              <a:pathLst>
                <a:path w="256" h="250">
                  <a:moveTo>
                    <a:pt x="171" y="250"/>
                  </a:moveTo>
                  <a:lnTo>
                    <a:pt x="171" y="250"/>
                  </a:lnTo>
                  <a:cubicBezTo>
                    <a:pt x="169" y="159"/>
                    <a:pt x="95" y="87"/>
                    <a:pt x="2" y="88"/>
                  </a:cubicBezTo>
                  <a:lnTo>
                    <a:pt x="0" y="3"/>
                  </a:lnTo>
                  <a:cubicBezTo>
                    <a:pt x="139" y="0"/>
                    <a:pt x="253" y="110"/>
                    <a:pt x="256" y="248"/>
                  </a:cubicBezTo>
                  <a:lnTo>
                    <a:pt x="171" y="25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7" name="Freeform 31">
              <a:extLst>
                <a:ext uri="{FF2B5EF4-FFF2-40B4-BE49-F238E27FC236}">
                  <a16:creationId xmlns:a16="http://schemas.microsoft.com/office/drawing/2014/main" id="{1F4CE76A-46ED-41D7-AFFC-D77C7DCFD574}"/>
                </a:ext>
              </a:extLst>
            </p:cNvPr>
            <p:cNvSpPr>
              <a:spLocks/>
            </p:cNvSpPr>
            <p:nvPr/>
          </p:nvSpPr>
          <p:spPr bwMode="auto">
            <a:xfrm>
              <a:off x="775963" y="4378823"/>
              <a:ext cx="222011" cy="118070"/>
            </a:xfrm>
            <a:custGeom>
              <a:avLst/>
              <a:gdLst>
                <a:gd name="T0" fmla="*/ 1152 w 1302"/>
                <a:gd name="T1" fmla="*/ 696 h 696"/>
                <a:gd name="T2" fmla="*/ 1152 w 1302"/>
                <a:gd name="T3" fmla="*/ 696 h 696"/>
                <a:gd name="T4" fmla="*/ 1141 w 1302"/>
                <a:gd name="T5" fmla="*/ 581 h 696"/>
                <a:gd name="T6" fmla="*/ 260 w 1302"/>
                <a:gd name="T7" fmla="*/ 668 h 696"/>
                <a:gd name="T8" fmla="*/ 0 w 1302"/>
                <a:gd name="T9" fmla="*/ 60 h 696"/>
                <a:gd name="T10" fmla="*/ 139 w 1302"/>
                <a:gd name="T11" fmla="*/ 0 h 696"/>
                <a:gd name="T12" fmla="*/ 355 w 1302"/>
                <a:gd name="T13" fmla="*/ 507 h 696"/>
                <a:gd name="T14" fmla="*/ 1277 w 1302"/>
                <a:gd name="T15" fmla="*/ 415 h 696"/>
                <a:gd name="T16" fmla="*/ 1302 w 1302"/>
                <a:gd name="T17" fmla="*/ 682 h 696"/>
                <a:gd name="T18" fmla="*/ 1152 w 1302"/>
                <a:gd name="T19" fmla="*/ 696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2" h="696">
                  <a:moveTo>
                    <a:pt x="1152" y="696"/>
                  </a:moveTo>
                  <a:lnTo>
                    <a:pt x="1152" y="696"/>
                  </a:lnTo>
                  <a:lnTo>
                    <a:pt x="1141" y="581"/>
                  </a:lnTo>
                  <a:lnTo>
                    <a:pt x="260" y="668"/>
                  </a:lnTo>
                  <a:lnTo>
                    <a:pt x="0" y="60"/>
                  </a:lnTo>
                  <a:lnTo>
                    <a:pt x="139" y="0"/>
                  </a:lnTo>
                  <a:lnTo>
                    <a:pt x="355" y="507"/>
                  </a:lnTo>
                  <a:lnTo>
                    <a:pt x="1277" y="415"/>
                  </a:lnTo>
                  <a:lnTo>
                    <a:pt x="1302" y="682"/>
                  </a:lnTo>
                  <a:lnTo>
                    <a:pt x="1152" y="696"/>
                  </a:lnTo>
                  <a:close/>
                </a:path>
              </a:pathLst>
            </a:custGeom>
            <a:solidFill>
              <a:srgbClr val="33B8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8" name="Freeform 32">
              <a:extLst>
                <a:ext uri="{FF2B5EF4-FFF2-40B4-BE49-F238E27FC236}">
                  <a16:creationId xmlns:a16="http://schemas.microsoft.com/office/drawing/2014/main" id="{047E211D-4E92-4A29-BF61-098153D54E46}"/>
                </a:ext>
              </a:extLst>
            </p:cNvPr>
            <p:cNvSpPr>
              <a:spLocks/>
            </p:cNvSpPr>
            <p:nvPr/>
          </p:nvSpPr>
          <p:spPr bwMode="auto">
            <a:xfrm>
              <a:off x="689177" y="4297083"/>
              <a:ext cx="104951" cy="273478"/>
            </a:xfrm>
            <a:custGeom>
              <a:avLst/>
              <a:gdLst>
                <a:gd name="T0" fmla="*/ 550 w 619"/>
                <a:gd name="T1" fmla="*/ 398 h 1606"/>
                <a:gd name="T2" fmla="*/ 550 w 619"/>
                <a:gd name="T3" fmla="*/ 398 h 1606"/>
                <a:gd name="T4" fmla="*/ 619 w 619"/>
                <a:gd name="T5" fmla="*/ 314 h 1606"/>
                <a:gd name="T6" fmla="*/ 239 w 619"/>
                <a:gd name="T7" fmla="*/ 0 h 1606"/>
                <a:gd name="T8" fmla="*/ 193 w 619"/>
                <a:gd name="T9" fmla="*/ 56 h 1606"/>
                <a:gd name="T10" fmla="*/ 191 w 619"/>
                <a:gd name="T11" fmla="*/ 54 h 1606"/>
                <a:gd name="T12" fmla="*/ 0 w 619"/>
                <a:gd name="T13" fmla="*/ 600 h 1606"/>
                <a:gd name="T14" fmla="*/ 98 w 619"/>
                <a:gd name="T15" fmla="*/ 1163 h 1606"/>
                <a:gd name="T16" fmla="*/ 179 w 619"/>
                <a:gd name="T17" fmla="*/ 1606 h 1606"/>
                <a:gd name="T18" fmla="*/ 330 w 619"/>
                <a:gd name="T19" fmla="*/ 1606 h 1606"/>
                <a:gd name="T20" fmla="*/ 244 w 619"/>
                <a:gd name="T21" fmla="*/ 1127 h 1606"/>
                <a:gd name="T22" fmla="*/ 151 w 619"/>
                <a:gd name="T23" fmla="*/ 600 h 1606"/>
                <a:gd name="T24" fmla="*/ 285 w 619"/>
                <a:gd name="T25" fmla="*/ 179 h 1606"/>
                <a:gd name="T26" fmla="*/ 550 w 619"/>
                <a:gd name="T27" fmla="*/ 398 h 1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9" h="1606">
                  <a:moveTo>
                    <a:pt x="550" y="398"/>
                  </a:moveTo>
                  <a:lnTo>
                    <a:pt x="550" y="398"/>
                  </a:lnTo>
                  <a:lnTo>
                    <a:pt x="619" y="314"/>
                  </a:lnTo>
                  <a:lnTo>
                    <a:pt x="239" y="0"/>
                  </a:lnTo>
                  <a:lnTo>
                    <a:pt x="193" y="56"/>
                  </a:lnTo>
                  <a:lnTo>
                    <a:pt x="191" y="54"/>
                  </a:lnTo>
                  <a:cubicBezTo>
                    <a:pt x="183" y="63"/>
                    <a:pt x="0" y="276"/>
                    <a:pt x="0" y="600"/>
                  </a:cubicBezTo>
                  <a:cubicBezTo>
                    <a:pt x="0" y="766"/>
                    <a:pt x="50" y="968"/>
                    <a:pt x="98" y="1163"/>
                  </a:cubicBezTo>
                  <a:cubicBezTo>
                    <a:pt x="140" y="1333"/>
                    <a:pt x="179" y="1494"/>
                    <a:pt x="179" y="1606"/>
                  </a:cubicBezTo>
                  <a:lnTo>
                    <a:pt x="330" y="1606"/>
                  </a:lnTo>
                  <a:cubicBezTo>
                    <a:pt x="330" y="1476"/>
                    <a:pt x="289" y="1306"/>
                    <a:pt x="244" y="1127"/>
                  </a:cubicBezTo>
                  <a:cubicBezTo>
                    <a:pt x="199" y="940"/>
                    <a:pt x="151" y="747"/>
                    <a:pt x="151" y="600"/>
                  </a:cubicBezTo>
                  <a:cubicBezTo>
                    <a:pt x="151" y="393"/>
                    <a:pt x="244" y="238"/>
                    <a:pt x="285" y="179"/>
                  </a:cubicBezTo>
                  <a:lnTo>
                    <a:pt x="550" y="398"/>
                  </a:lnTo>
                  <a:close/>
                </a:path>
              </a:pathLst>
            </a:custGeom>
            <a:solidFill>
              <a:srgbClr val="33B8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9" name="Freeform 33">
              <a:extLst>
                <a:ext uri="{FF2B5EF4-FFF2-40B4-BE49-F238E27FC236}">
                  <a16:creationId xmlns:a16="http://schemas.microsoft.com/office/drawing/2014/main" id="{51F1B441-31C5-4BEF-9357-DEBE4FF38811}"/>
                </a:ext>
              </a:extLst>
            </p:cNvPr>
            <p:cNvSpPr>
              <a:spLocks/>
            </p:cNvSpPr>
            <p:nvPr/>
          </p:nvSpPr>
          <p:spPr bwMode="auto">
            <a:xfrm>
              <a:off x="804219" y="4524140"/>
              <a:ext cx="26238" cy="46421"/>
            </a:xfrm>
            <a:custGeom>
              <a:avLst/>
              <a:gdLst>
                <a:gd name="T0" fmla="*/ 0 w 151"/>
                <a:gd name="T1" fmla="*/ 0 h 273"/>
                <a:gd name="T2" fmla="*/ 0 w 151"/>
                <a:gd name="T3" fmla="*/ 0 h 273"/>
                <a:gd name="T4" fmla="*/ 151 w 151"/>
                <a:gd name="T5" fmla="*/ 0 h 273"/>
                <a:gd name="T6" fmla="*/ 151 w 151"/>
                <a:gd name="T7" fmla="*/ 273 h 273"/>
                <a:gd name="T8" fmla="*/ 0 w 151"/>
                <a:gd name="T9" fmla="*/ 273 h 273"/>
                <a:gd name="T10" fmla="*/ 0 w 151"/>
                <a:gd name="T11" fmla="*/ 0 h 273"/>
              </a:gdLst>
              <a:ahLst/>
              <a:cxnLst>
                <a:cxn ang="0">
                  <a:pos x="T0" y="T1"/>
                </a:cxn>
                <a:cxn ang="0">
                  <a:pos x="T2" y="T3"/>
                </a:cxn>
                <a:cxn ang="0">
                  <a:pos x="T4" y="T5"/>
                </a:cxn>
                <a:cxn ang="0">
                  <a:pos x="T6" y="T7"/>
                </a:cxn>
                <a:cxn ang="0">
                  <a:pos x="T8" y="T9"/>
                </a:cxn>
                <a:cxn ang="0">
                  <a:pos x="T10" y="T11"/>
                </a:cxn>
              </a:cxnLst>
              <a:rect l="0" t="0" r="r" b="b"/>
              <a:pathLst>
                <a:path w="151" h="273">
                  <a:moveTo>
                    <a:pt x="0" y="0"/>
                  </a:moveTo>
                  <a:lnTo>
                    <a:pt x="0" y="0"/>
                  </a:lnTo>
                  <a:lnTo>
                    <a:pt x="151" y="0"/>
                  </a:lnTo>
                  <a:lnTo>
                    <a:pt x="151" y="273"/>
                  </a:lnTo>
                  <a:lnTo>
                    <a:pt x="0" y="273"/>
                  </a:lnTo>
                  <a:lnTo>
                    <a:pt x="0" y="0"/>
                  </a:lnTo>
                  <a:close/>
                </a:path>
              </a:pathLst>
            </a:custGeom>
            <a:solidFill>
              <a:srgbClr val="33B8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0" name="Freeform 34">
              <a:extLst>
                <a:ext uri="{FF2B5EF4-FFF2-40B4-BE49-F238E27FC236}">
                  <a16:creationId xmlns:a16="http://schemas.microsoft.com/office/drawing/2014/main" id="{46AEF436-D284-45D3-8D11-A28696D4AC41}"/>
                </a:ext>
              </a:extLst>
            </p:cNvPr>
            <p:cNvSpPr>
              <a:spLocks/>
            </p:cNvSpPr>
            <p:nvPr/>
          </p:nvSpPr>
          <p:spPr bwMode="auto">
            <a:xfrm>
              <a:off x="951554" y="4943943"/>
              <a:ext cx="51466" cy="17155"/>
            </a:xfrm>
            <a:custGeom>
              <a:avLst/>
              <a:gdLst>
                <a:gd name="T0" fmla="*/ 0 w 302"/>
                <a:gd name="T1" fmla="*/ 0 h 101"/>
                <a:gd name="T2" fmla="*/ 0 w 302"/>
                <a:gd name="T3" fmla="*/ 0 h 101"/>
                <a:gd name="T4" fmla="*/ 302 w 302"/>
                <a:gd name="T5" fmla="*/ 0 h 101"/>
                <a:gd name="T6" fmla="*/ 302 w 302"/>
                <a:gd name="T7" fmla="*/ 101 h 101"/>
                <a:gd name="T8" fmla="*/ 0 w 302"/>
                <a:gd name="T9" fmla="*/ 101 h 101"/>
                <a:gd name="T10" fmla="*/ 0 w 302"/>
                <a:gd name="T11" fmla="*/ 0 h 101"/>
              </a:gdLst>
              <a:ahLst/>
              <a:cxnLst>
                <a:cxn ang="0">
                  <a:pos x="T0" y="T1"/>
                </a:cxn>
                <a:cxn ang="0">
                  <a:pos x="T2" y="T3"/>
                </a:cxn>
                <a:cxn ang="0">
                  <a:pos x="T4" y="T5"/>
                </a:cxn>
                <a:cxn ang="0">
                  <a:pos x="T6" y="T7"/>
                </a:cxn>
                <a:cxn ang="0">
                  <a:pos x="T8" y="T9"/>
                </a:cxn>
                <a:cxn ang="0">
                  <a:pos x="T10" y="T11"/>
                </a:cxn>
              </a:cxnLst>
              <a:rect l="0" t="0" r="r" b="b"/>
              <a:pathLst>
                <a:path w="302" h="101">
                  <a:moveTo>
                    <a:pt x="0" y="0"/>
                  </a:moveTo>
                  <a:lnTo>
                    <a:pt x="0" y="0"/>
                  </a:lnTo>
                  <a:lnTo>
                    <a:pt x="302" y="0"/>
                  </a:lnTo>
                  <a:lnTo>
                    <a:pt x="302" y="101"/>
                  </a:lnTo>
                  <a:lnTo>
                    <a:pt x="0" y="10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1" name="Freeform 35">
              <a:extLst>
                <a:ext uri="{FF2B5EF4-FFF2-40B4-BE49-F238E27FC236}">
                  <a16:creationId xmlns:a16="http://schemas.microsoft.com/office/drawing/2014/main" id="{EA4835EC-A2EF-41ED-919B-000B987C1929}"/>
                </a:ext>
              </a:extLst>
            </p:cNvPr>
            <p:cNvSpPr>
              <a:spLocks/>
            </p:cNvSpPr>
            <p:nvPr/>
          </p:nvSpPr>
          <p:spPr bwMode="auto">
            <a:xfrm>
              <a:off x="951554" y="4773398"/>
              <a:ext cx="70640" cy="157426"/>
            </a:xfrm>
            <a:custGeom>
              <a:avLst/>
              <a:gdLst>
                <a:gd name="T0" fmla="*/ 307 w 417"/>
                <a:gd name="T1" fmla="*/ 70 h 924"/>
                <a:gd name="T2" fmla="*/ 307 w 417"/>
                <a:gd name="T3" fmla="*/ 70 h 924"/>
                <a:gd name="T4" fmla="*/ 215 w 417"/>
                <a:gd name="T5" fmla="*/ 823 h 924"/>
                <a:gd name="T6" fmla="*/ 101 w 417"/>
                <a:gd name="T7" fmla="*/ 823 h 924"/>
                <a:gd name="T8" fmla="*/ 101 w 417"/>
                <a:gd name="T9" fmla="*/ 147 h 924"/>
                <a:gd name="T10" fmla="*/ 0 w 417"/>
                <a:gd name="T11" fmla="*/ 167 h 924"/>
                <a:gd name="T12" fmla="*/ 0 w 417"/>
                <a:gd name="T13" fmla="*/ 924 h 924"/>
                <a:gd name="T14" fmla="*/ 304 w 417"/>
                <a:gd name="T15" fmla="*/ 924 h 924"/>
                <a:gd name="T16" fmla="*/ 417 w 417"/>
                <a:gd name="T17" fmla="*/ 0 h 924"/>
                <a:gd name="T18" fmla="*/ 307 w 417"/>
                <a:gd name="T19" fmla="*/ 70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7" h="924">
                  <a:moveTo>
                    <a:pt x="307" y="70"/>
                  </a:moveTo>
                  <a:lnTo>
                    <a:pt x="307" y="70"/>
                  </a:lnTo>
                  <a:lnTo>
                    <a:pt x="215" y="823"/>
                  </a:lnTo>
                  <a:lnTo>
                    <a:pt x="101" y="823"/>
                  </a:lnTo>
                  <a:lnTo>
                    <a:pt x="101" y="147"/>
                  </a:lnTo>
                  <a:cubicBezTo>
                    <a:pt x="66" y="156"/>
                    <a:pt x="32" y="162"/>
                    <a:pt x="0" y="167"/>
                  </a:cubicBezTo>
                  <a:lnTo>
                    <a:pt x="0" y="924"/>
                  </a:lnTo>
                  <a:lnTo>
                    <a:pt x="304" y="924"/>
                  </a:lnTo>
                  <a:lnTo>
                    <a:pt x="417" y="0"/>
                  </a:lnTo>
                  <a:cubicBezTo>
                    <a:pt x="382" y="27"/>
                    <a:pt x="345" y="50"/>
                    <a:pt x="307" y="7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2" name="Freeform 36">
              <a:extLst>
                <a:ext uri="{FF2B5EF4-FFF2-40B4-BE49-F238E27FC236}">
                  <a16:creationId xmlns:a16="http://schemas.microsoft.com/office/drawing/2014/main" id="{3AB5C141-7253-4020-BD9A-FA8A75DD339E}"/>
                </a:ext>
              </a:extLst>
            </p:cNvPr>
            <p:cNvSpPr>
              <a:spLocks/>
            </p:cNvSpPr>
            <p:nvPr/>
          </p:nvSpPr>
          <p:spPr bwMode="auto">
            <a:xfrm>
              <a:off x="719451" y="4591752"/>
              <a:ext cx="354209" cy="211920"/>
            </a:xfrm>
            <a:custGeom>
              <a:avLst/>
              <a:gdLst>
                <a:gd name="T0" fmla="*/ 1212 w 2076"/>
                <a:gd name="T1" fmla="*/ 1248 h 1248"/>
                <a:gd name="T2" fmla="*/ 1212 w 2076"/>
                <a:gd name="T3" fmla="*/ 1248 h 1248"/>
                <a:gd name="T4" fmla="*/ 1169 w 2076"/>
                <a:gd name="T5" fmla="*/ 1247 h 1248"/>
                <a:gd name="T6" fmla="*/ 1100 w 2076"/>
                <a:gd name="T7" fmla="*/ 1241 h 1248"/>
                <a:gd name="T8" fmla="*/ 1100 w 2076"/>
                <a:gd name="T9" fmla="*/ 695 h 1248"/>
                <a:gd name="T10" fmla="*/ 482 w 2076"/>
                <a:gd name="T11" fmla="*/ 695 h 1248"/>
                <a:gd name="T12" fmla="*/ 0 w 2076"/>
                <a:gd name="T13" fmla="*/ 213 h 1248"/>
                <a:gd name="T14" fmla="*/ 0 w 2076"/>
                <a:gd name="T15" fmla="*/ 0 h 1248"/>
                <a:gd name="T16" fmla="*/ 151 w 2076"/>
                <a:gd name="T17" fmla="*/ 0 h 1248"/>
                <a:gd name="T18" fmla="*/ 151 w 2076"/>
                <a:gd name="T19" fmla="*/ 213 h 1248"/>
                <a:gd name="T20" fmla="*/ 482 w 2076"/>
                <a:gd name="T21" fmla="*/ 544 h 1248"/>
                <a:gd name="T22" fmla="*/ 1251 w 2076"/>
                <a:gd name="T23" fmla="*/ 544 h 1248"/>
                <a:gd name="T24" fmla="*/ 1251 w 2076"/>
                <a:gd name="T25" fmla="*/ 1097 h 1248"/>
                <a:gd name="T26" fmla="*/ 1909 w 2076"/>
                <a:gd name="T27" fmla="*/ 622 h 1248"/>
                <a:gd name="T28" fmla="*/ 1648 w 2076"/>
                <a:gd name="T29" fmla="*/ 339 h 1248"/>
                <a:gd name="T30" fmla="*/ 238 w 2076"/>
                <a:gd name="T31" fmla="*/ 160 h 1248"/>
                <a:gd name="T32" fmla="*/ 238 w 2076"/>
                <a:gd name="T33" fmla="*/ 9 h 1248"/>
                <a:gd name="T34" fmla="*/ 1720 w 2076"/>
                <a:gd name="T35" fmla="*/ 206 h 1248"/>
                <a:gd name="T36" fmla="*/ 2051 w 2076"/>
                <a:gd name="T37" fmla="*/ 555 h 1248"/>
                <a:gd name="T38" fmla="*/ 2076 w 2076"/>
                <a:gd name="T39" fmla="*/ 585 h 1248"/>
                <a:gd name="T40" fmla="*/ 2066 w 2076"/>
                <a:gd name="T41" fmla="*/ 623 h 1248"/>
                <a:gd name="T42" fmla="*/ 1212 w 2076"/>
                <a:gd name="T43" fmla="*/ 1248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76" h="1248">
                  <a:moveTo>
                    <a:pt x="1212" y="1248"/>
                  </a:moveTo>
                  <a:lnTo>
                    <a:pt x="1212" y="1248"/>
                  </a:lnTo>
                  <a:cubicBezTo>
                    <a:pt x="1185" y="1248"/>
                    <a:pt x="1170" y="1247"/>
                    <a:pt x="1169" y="1247"/>
                  </a:cubicBezTo>
                  <a:lnTo>
                    <a:pt x="1100" y="1241"/>
                  </a:lnTo>
                  <a:lnTo>
                    <a:pt x="1100" y="695"/>
                  </a:lnTo>
                  <a:lnTo>
                    <a:pt x="482" y="695"/>
                  </a:lnTo>
                  <a:cubicBezTo>
                    <a:pt x="216" y="695"/>
                    <a:pt x="0" y="479"/>
                    <a:pt x="0" y="213"/>
                  </a:cubicBezTo>
                  <a:lnTo>
                    <a:pt x="0" y="0"/>
                  </a:lnTo>
                  <a:lnTo>
                    <a:pt x="151" y="0"/>
                  </a:lnTo>
                  <a:lnTo>
                    <a:pt x="151" y="213"/>
                  </a:lnTo>
                  <a:cubicBezTo>
                    <a:pt x="151" y="395"/>
                    <a:pt x="299" y="544"/>
                    <a:pt x="482" y="544"/>
                  </a:cubicBezTo>
                  <a:lnTo>
                    <a:pt x="1251" y="544"/>
                  </a:lnTo>
                  <a:lnTo>
                    <a:pt x="1251" y="1097"/>
                  </a:lnTo>
                  <a:cubicBezTo>
                    <a:pt x="1406" y="1092"/>
                    <a:pt x="1778" y="1034"/>
                    <a:pt x="1909" y="622"/>
                  </a:cubicBezTo>
                  <a:cubicBezTo>
                    <a:pt x="1800" y="495"/>
                    <a:pt x="1676" y="358"/>
                    <a:pt x="1648" y="339"/>
                  </a:cubicBezTo>
                  <a:cubicBezTo>
                    <a:pt x="1489" y="259"/>
                    <a:pt x="1111" y="160"/>
                    <a:pt x="238" y="160"/>
                  </a:cubicBezTo>
                  <a:lnTo>
                    <a:pt x="238" y="9"/>
                  </a:lnTo>
                  <a:cubicBezTo>
                    <a:pt x="963" y="9"/>
                    <a:pt x="1461" y="75"/>
                    <a:pt x="1720" y="206"/>
                  </a:cubicBezTo>
                  <a:cubicBezTo>
                    <a:pt x="1759" y="226"/>
                    <a:pt x="1870" y="343"/>
                    <a:pt x="2051" y="555"/>
                  </a:cubicBezTo>
                  <a:lnTo>
                    <a:pt x="2076" y="585"/>
                  </a:lnTo>
                  <a:lnTo>
                    <a:pt x="2066" y="623"/>
                  </a:lnTo>
                  <a:cubicBezTo>
                    <a:pt x="1910" y="1205"/>
                    <a:pt x="1369" y="1248"/>
                    <a:pt x="1212" y="1248"/>
                  </a:cubicBezTo>
                  <a:close/>
                </a:path>
              </a:pathLst>
            </a:custGeom>
            <a:solidFill>
              <a:srgbClr val="5E456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3" name="Freeform 37">
              <a:extLst>
                <a:ext uri="{FF2B5EF4-FFF2-40B4-BE49-F238E27FC236}">
                  <a16:creationId xmlns:a16="http://schemas.microsoft.com/office/drawing/2014/main" id="{A368AE46-E591-44CC-92F7-F0B9DE00C43F}"/>
                </a:ext>
              </a:extLst>
            </p:cNvPr>
            <p:cNvSpPr>
              <a:spLocks/>
            </p:cNvSpPr>
            <p:nvPr/>
          </p:nvSpPr>
          <p:spPr bwMode="auto">
            <a:xfrm>
              <a:off x="750734" y="4221397"/>
              <a:ext cx="86786" cy="97887"/>
            </a:xfrm>
            <a:custGeom>
              <a:avLst/>
              <a:gdLst>
                <a:gd name="T0" fmla="*/ 408 w 509"/>
                <a:gd name="T1" fmla="*/ 0 h 572"/>
                <a:gd name="T2" fmla="*/ 408 w 509"/>
                <a:gd name="T3" fmla="*/ 0 h 572"/>
                <a:gd name="T4" fmla="*/ 408 w 509"/>
                <a:gd name="T5" fmla="*/ 113 h 572"/>
                <a:gd name="T6" fmla="*/ 333 w 509"/>
                <a:gd name="T7" fmla="*/ 300 h 572"/>
                <a:gd name="T8" fmla="*/ 179 w 509"/>
                <a:gd name="T9" fmla="*/ 329 h 572"/>
                <a:gd name="T10" fmla="*/ 148 w 509"/>
                <a:gd name="T11" fmla="*/ 322 h 572"/>
                <a:gd name="T12" fmla="*/ 0 w 509"/>
                <a:gd name="T13" fmla="*/ 510 h 572"/>
                <a:gd name="T14" fmla="*/ 80 w 509"/>
                <a:gd name="T15" fmla="*/ 572 h 572"/>
                <a:gd name="T16" fmla="*/ 189 w 509"/>
                <a:gd name="T17" fmla="*/ 433 h 572"/>
                <a:gd name="T18" fmla="*/ 396 w 509"/>
                <a:gd name="T19" fmla="*/ 378 h 572"/>
                <a:gd name="T20" fmla="*/ 509 w 509"/>
                <a:gd name="T21" fmla="*/ 113 h 572"/>
                <a:gd name="T22" fmla="*/ 509 w 509"/>
                <a:gd name="T23" fmla="*/ 0 h 572"/>
                <a:gd name="T24" fmla="*/ 408 w 509"/>
                <a:gd name="T25" fmla="*/ 0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9" h="572">
                  <a:moveTo>
                    <a:pt x="408" y="0"/>
                  </a:moveTo>
                  <a:lnTo>
                    <a:pt x="408" y="0"/>
                  </a:lnTo>
                  <a:lnTo>
                    <a:pt x="408" y="113"/>
                  </a:lnTo>
                  <a:cubicBezTo>
                    <a:pt x="408" y="192"/>
                    <a:pt x="380" y="262"/>
                    <a:pt x="333" y="300"/>
                  </a:cubicBezTo>
                  <a:cubicBezTo>
                    <a:pt x="292" y="333"/>
                    <a:pt x="241" y="342"/>
                    <a:pt x="179" y="329"/>
                  </a:cubicBezTo>
                  <a:lnTo>
                    <a:pt x="148" y="322"/>
                  </a:lnTo>
                  <a:lnTo>
                    <a:pt x="0" y="510"/>
                  </a:lnTo>
                  <a:lnTo>
                    <a:pt x="80" y="572"/>
                  </a:lnTo>
                  <a:lnTo>
                    <a:pt x="189" y="433"/>
                  </a:lnTo>
                  <a:cubicBezTo>
                    <a:pt x="288" y="445"/>
                    <a:pt x="355" y="411"/>
                    <a:pt x="396" y="378"/>
                  </a:cubicBezTo>
                  <a:cubicBezTo>
                    <a:pt x="468" y="320"/>
                    <a:pt x="509" y="223"/>
                    <a:pt x="509" y="113"/>
                  </a:cubicBezTo>
                  <a:lnTo>
                    <a:pt x="509" y="0"/>
                  </a:lnTo>
                  <a:lnTo>
                    <a:pt x="40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4" name="Freeform 38">
              <a:extLst>
                <a:ext uri="{FF2B5EF4-FFF2-40B4-BE49-F238E27FC236}">
                  <a16:creationId xmlns:a16="http://schemas.microsoft.com/office/drawing/2014/main" id="{6B271FBB-9F33-411C-8326-DAEEAA6FA607}"/>
                </a:ext>
              </a:extLst>
            </p:cNvPr>
            <p:cNvSpPr>
              <a:spLocks/>
            </p:cNvSpPr>
            <p:nvPr/>
          </p:nvSpPr>
          <p:spPr bwMode="auto">
            <a:xfrm>
              <a:off x="654866" y="4131584"/>
              <a:ext cx="190728" cy="163481"/>
            </a:xfrm>
            <a:custGeom>
              <a:avLst/>
              <a:gdLst>
                <a:gd name="T0" fmla="*/ 769 w 1124"/>
                <a:gd name="T1" fmla="*/ 72 h 954"/>
                <a:gd name="T2" fmla="*/ 769 w 1124"/>
                <a:gd name="T3" fmla="*/ 72 h 954"/>
                <a:gd name="T4" fmla="*/ 634 w 1124"/>
                <a:gd name="T5" fmla="*/ 99 h 954"/>
                <a:gd name="T6" fmla="*/ 622 w 1124"/>
                <a:gd name="T7" fmla="*/ 89 h 954"/>
                <a:gd name="T8" fmla="*/ 369 w 1124"/>
                <a:gd name="T9" fmla="*/ 36 h 954"/>
                <a:gd name="T10" fmla="*/ 195 w 1124"/>
                <a:gd name="T11" fmla="*/ 328 h 954"/>
                <a:gd name="T12" fmla="*/ 195 w 1124"/>
                <a:gd name="T13" fmla="*/ 380 h 954"/>
                <a:gd name="T14" fmla="*/ 41 w 1124"/>
                <a:gd name="T15" fmla="*/ 605 h 954"/>
                <a:gd name="T16" fmla="*/ 0 w 1124"/>
                <a:gd name="T17" fmla="*/ 618 h 954"/>
                <a:gd name="T18" fmla="*/ 6 w 1124"/>
                <a:gd name="T19" fmla="*/ 660 h 954"/>
                <a:gd name="T20" fmla="*/ 328 w 1124"/>
                <a:gd name="T21" fmla="*/ 954 h 954"/>
                <a:gd name="T22" fmla="*/ 546 w 1124"/>
                <a:gd name="T23" fmla="*/ 844 h 954"/>
                <a:gd name="T24" fmla="*/ 465 w 1124"/>
                <a:gd name="T25" fmla="*/ 784 h 954"/>
                <a:gd name="T26" fmla="*/ 328 w 1124"/>
                <a:gd name="T27" fmla="*/ 854 h 954"/>
                <a:gd name="T28" fmla="*/ 116 w 1124"/>
                <a:gd name="T29" fmla="*/ 684 h 954"/>
                <a:gd name="T30" fmla="*/ 296 w 1124"/>
                <a:gd name="T31" fmla="*/ 380 h 954"/>
                <a:gd name="T32" fmla="*/ 296 w 1124"/>
                <a:gd name="T33" fmla="*/ 328 h 954"/>
                <a:gd name="T34" fmla="*/ 408 w 1124"/>
                <a:gd name="T35" fmla="*/ 129 h 954"/>
                <a:gd name="T36" fmla="*/ 543 w 1124"/>
                <a:gd name="T37" fmla="*/ 154 h 954"/>
                <a:gd name="T38" fmla="*/ 414 w 1124"/>
                <a:gd name="T39" fmla="*/ 427 h 954"/>
                <a:gd name="T40" fmla="*/ 415 w 1124"/>
                <a:gd name="T41" fmla="*/ 432 h 954"/>
                <a:gd name="T42" fmla="*/ 515 w 1124"/>
                <a:gd name="T43" fmla="*/ 432 h 954"/>
                <a:gd name="T44" fmla="*/ 515 w 1124"/>
                <a:gd name="T45" fmla="*/ 427 h 954"/>
                <a:gd name="T46" fmla="*/ 618 w 1124"/>
                <a:gd name="T47" fmla="*/ 223 h 954"/>
                <a:gd name="T48" fmla="*/ 620 w 1124"/>
                <a:gd name="T49" fmla="*/ 224 h 954"/>
                <a:gd name="T50" fmla="*/ 719 w 1124"/>
                <a:gd name="T51" fmla="*/ 179 h 954"/>
                <a:gd name="T52" fmla="*/ 718 w 1124"/>
                <a:gd name="T53" fmla="*/ 178 h 954"/>
                <a:gd name="T54" fmla="*/ 769 w 1124"/>
                <a:gd name="T55" fmla="*/ 173 h 954"/>
                <a:gd name="T56" fmla="*/ 1009 w 1124"/>
                <a:gd name="T57" fmla="*/ 343 h 954"/>
                <a:gd name="T58" fmla="*/ 830 w 1124"/>
                <a:gd name="T59" fmla="*/ 343 h 954"/>
                <a:gd name="T60" fmla="*/ 830 w 1124"/>
                <a:gd name="T61" fmla="*/ 444 h 954"/>
                <a:gd name="T62" fmla="*/ 1124 w 1124"/>
                <a:gd name="T63" fmla="*/ 444 h 954"/>
                <a:gd name="T64" fmla="*/ 1124 w 1124"/>
                <a:gd name="T65" fmla="*/ 427 h 954"/>
                <a:gd name="T66" fmla="*/ 769 w 1124"/>
                <a:gd name="T67" fmla="*/ 72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24" h="954">
                  <a:moveTo>
                    <a:pt x="769" y="72"/>
                  </a:moveTo>
                  <a:lnTo>
                    <a:pt x="769" y="72"/>
                  </a:lnTo>
                  <a:cubicBezTo>
                    <a:pt x="721" y="72"/>
                    <a:pt x="675" y="82"/>
                    <a:pt x="634" y="99"/>
                  </a:cubicBezTo>
                  <a:lnTo>
                    <a:pt x="622" y="89"/>
                  </a:lnTo>
                  <a:cubicBezTo>
                    <a:pt x="550" y="19"/>
                    <a:pt x="456" y="0"/>
                    <a:pt x="369" y="36"/>
                  </a:cubicBezTo>
                  <a:cubicBezTo>
                    <a:pt x="264" y="81"/>
                    <a:pt x="195" y="195"/>
                    <a:pt x="195" y="328"/>
                  </a:cubicBezTo>
                  <a:lnTo>
                    <a:pt x="195" y="380"/>
                  </a:lnTo>
                  <a:cubicBezTo>
                    <a:pt x="195" y="507"/>
                    <a:pt x="153" y="569"/>
                    <a:pt x="41" y="605"/>
                  </a:cubicBezTo>
                  <a:lnTo>
                    <a:pt x="0" y="618"/>
                  </a:lnTo>
                  <a:lnTo>
                    <a:pt x="6" y="660"/>
                  </a:lnTo>
                  <a:cubicBezTo>
                    <a:pt x="21" y="762"/>
                    <a:pt x="108" y="954"/>
                    <a:pt x="328" y="954"/>
                  </a:cubicBezTo>
                  <a:cubicBezTo>
                    <a:pt x="394" y="954"/>
                    <a:pt x="496" y="912"/>
                    <a:pt x="546" y="844"/>
                  </a:cubicBezTo>
                  <a:lnTo>
                    <a:pt x="465" y="784"/>
                  </a:lnTo>
                  <a:cubicBezTo>
                    <a:pt x="434" y="826"/>
                    <a:pt x="362" y="854"/>
                    <a:pt x="328" y="854"/>
                  </a:cubicBezTo>
                  <a:cubicBezTo>
                    <a:pt x="190" y="854"/>
                    <a:pt x="135" y="744"/>
                    <a:pt x="116" y="684"/>
                  </a:cubicBezTo>
                  <a:cubicBezTo>
                    <a:pt x="276" y="613"/>
                    <a:pt x="296" y="478"/>
                    <a:pt x="296" y="380"/>
                  </a:cubicBezTo>
                  <a:lnTo>
                    <a:pt x="296" y="328"/>
                  </a:lnTo>
                  <a:cubicBezTo>
                    <a:pt x="296" y="236"/>
                    <a:pt x="340" y="158"/>
                    <a:pt x="408" y="129"/>
                  </a:cubicBezTo>
                  <a:cubicBezTo>
                    <a:pt x="455" y="109"/>
                    <a:pt x="502" y="118"/>
                    <a:pt x="543" y="154"/>
                  </a:cubicBezTo>
                  <a:cubicBezTo>
                    <a:pt x="465" y="219"/>
                    <a:pt x="414" y="317"/>
                    <a:pt x="414" y="427"/>
                  </a:cubicBezTo>
                  <a:cubicBezTo>
                    <a:pt x="414" y="429"/>
                    <a:pt x="415" y="431"/>
                    <a:pt x="415" y="432"/>
                  </a:cubicBezTo>
                  <a:lnTo>
                    <a:pt x="515" y="432"/>
                  </a:lnTo>
                  <a:cubicBezTo>
                    <a:pt x="515" y="431"/>
                    <a:pt x="515" y="429"/>
                    <a:pt x="515" y="427"/>
                  </a:cubicBezTo>
                  <a:cubicBezTo>
                    <a:pt x="515" y="344"/>
                    <a:pt x="556" y="270"/>
                    <a:pt x="618" y="223"/>
                  </a:cubicBezTo>
                  <a:lnTo>
                    <a:pt x="620" y="224"/>
                  </a:lnTo>
                  <a:cubicBezTo>
                    <a:pt x="649" y="203"/>
                    <a:pt x="682" y="187"/>
                    <a:pt x="719" y="179"/>
                  </a:cubicBezTo>
                  <a:lnTo>
                    <a:pt x="718" y="178"/>
                  </a:lnTo>
                  <a:cubicBezTo>
                    <a:pt x="735" y="175"/>
                    <a:pt x="752" y="173"/>
                    <a:pt x="769" y="173"/>
                  </a:cubicBezTo>
                  <a:cubicBezTo>
                    <a:pt x="880" y="173"/>
                    <a:pt x="974" y="244"/>
                    <a:pt x="1009" y="343"/>
                  </a:cubicBezTo>
                  <a:lnTo>
                    <a:pt x="830" y="343"/>
                  </a:lnTo>
                  <a:lnTo>
                    <a:pt x="830" y="444"/>
                  </a:lnTo>
                  <a:lnTo>
                    <a:pt x="1124" y="444"/>
                  </a:lnTo>
                  <a:cubicBezTo>
                    <a:pt x="1124" y="444"/>
                    <a:pt x="1124" y="429"/>
                    <a:pt x="1124" y="427"/>
                  </a:cubicBezTo>
                  <a:cubicBezTo>
                    <a:pt x="1124" y="232"/>
                    <a:pt x="965" y="72"/>
                    <a:pt x="769" y="72"/>
                  </a:cubicBezTo>
                  <a:close/>
                </a:path>
              </a:pathLst>
            </a:custGeom>
            <a:solidFill>
              <a:srgbClr val="5E456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pic>
        <p:nvPicPr>
          <p:cNvPr id="72" name="Picture 71">
            <a:extLst>
              <a:ext uri="{FF2B5EF4-FFF2-40B4-BE49-F238E27FC236}">
                <a16:creationId xmlns:a16="http://schemas.microsoft.com/office/drawing/2014/main" id="{B9F75F1B-708E-4040-9E62-98FB6C45748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393791" y="5383616"/>
            <a:ext cx="541604" cy="409814"/>
          </a:xfrm>
          <a:prstGeom prst="rect">
            <a:avLst/>
          </a:prstGeom>
        </p:spPr>
      </p:pic>
      <p:grpSp>
        <p:nvGrpSpPr>
          <p:cNvPr id="73" name="Group 72">
            <a:extLst>
              <a:ext uri="{FF2B5EF4-FFF2-40B4-BE49-F238E27FC236}">
                <a16:creationId xmlns:a16="http://schemas.microsoft.com/office/drawing/2014/main" id="{9E89C734-00FD-4B87-BED6-505D697D8450}"/>
              </a:ext>
            </a:extLst>
          </p:cNvPr>
          <p:cNvGrpSpPr/>
          <p:nvPr/>
        </p:nvGrpSpPr>
        <p:grpSpPr>
          <a:xfrm>
            <a:off x="2375884" y="5148385"/>
            <a:ext cx="559511" cy="219323"/>
            <a:chOff x="12719050" y="2511425"/>
            <a:chExt cx="1308100" cy="512763"/>
          </a:xfrm>
        </p:grpSpPr>
        <p:sp>
          <p:nvSpPr>
            <p:cNvPr id="74" name="Freeform 44">
              <a:extLst>
                <a:ext uri="{FF2B5EF4-FFF2-40B4-BE49-F238E27FC236}">
                  <a16:creationId xmlns:a16="http://schemas.microsoft.com/office/drawing/2014/main" id="{03EC9B63-4B64-448E-BFB5-E6681FB2A0B7}"/>
                </a:ext>
              </a:extLst>
            </p:cNvPr>
            <p:cNvSpPr>
              <a:spLocks noEditPoints="1"/>
            </p:cNvSpPr>
            <p:nvPr/>
          </p:nvSpPr>
          <p:spPr bwMode="auto">
            <a:xfrm>
              <a:off x="12869863" y="2803525"/>
              <a:ext cx="80963" cy="77788"/>
            </a:xfrm>
            <a:custGeom>
              <a:avLst/>
              <a:gdLst>
                <a:gd name="T0" fmla="*/ 80 w 251"/>
                <a:gd name="T1" fmla="*/ 161 h 241"/>
                <a:gd name="T2" fmla="*/ 80 w 251"/>
                <a:gd name="T3" fmla="*/ 161 h 241"/>
                <a:gd name="T4" fmla="*/ 171 w 251"/>
                <a:gd name="T5" fmla="*/ 161 h 241"/>
                <a:gd name="T6" fmla="*/ 171 w 251"/>
                <a:gd name="T7" fmla="*/ 80 h 241"/>
                <a:gd name="T8" fmla="*/ 80 w 251"/>
                <a:gd name="T9" fmla="*/ 80 h 241"/>
                <a:gd name="T10" fmla="*/ 80 w 251"/>
                <a:gd name="T11" fmla="*/ 161 h 241"/>
                <a:gd name="T12" fmla="*/ 0 w 251"/>
                <a:gd name="T13" fmla="*/ 0 h 241"/>
                <a:gd name="T14" fmla="*/ 0 w 251"/>
                <a:gd name="T15" fmla="*/ 0 h 241"/>
                <a:gd name="T16" fmla="*/ 251 w 251"/>
                <a:gd name="T17" fmla="*/ 0 h 241"/>
                <a:gd name="T18" fmla="*/ 251 w 251"/>
                <a:gd name="T19" fmla="*/ 241 h 241"/>
                <a:gd name="T20" fmla="*/ 0 w 251"/>
                <a:gd name="T21" fmla="*/ 241 h 241"/>
                <a:gd name="T22" fmla="*/ 0 w 251"/>
                <a:gd name="T23"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1" h="241">
                  <a:moveTo>
                    <a:pt x="80" y="161"/>
                  </a:moveTo>
                  <a:lnTo>
                    <a:pt x="80" y="161"/>
                  </a:lnTo>
                  <a:lnTo>
                    <a:pt x="171" y="161"/>
                  </a:lnTo>
                  <a:lnTo>
                    <a:pt x="171" y="80"/>
                  </a:lnTo>
                  <a:lnTo>
                    <a:pt x="80" y="80"/>
                  </a:lnTo>
                  <a:lnTo>
                    <a:pt x="80" y="161"/>
                  </a:lnTo>
                  <a:close/>
                  <a:moveTo>
                    <a:pt x="0" y="0"/>
                  </a:moveTo>
                  <a:lnTo>
                    <a:pt x="0" y="0"/>
                  </a:lnTo>
                  <a:lnTo>
                    <a:pt x="251" y="0"/>
                  </a:lnTo>
                  <a:lnTo>
                    <a:pt x="251" y="241"/>
                  </a:lnTo>
                  <a:lnTo>
                    <a:pt x="0" y="241"/>
                  </a:lnTo>
                  <a:lnTo>
                    <a:pt x="0" y="0"/>
                  </a:lnTo>
                  <a:close/>
                </a:path>
              </a:pathLst>
            </a:custGeom>
            <a:solidFill>
              <a:srgbClr val="33B8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5" name="Freeform 45">
              <a:extLst>
                <a:ext uri="{FF2B5EF4-FFF2-40B4-BE49-F238E27FC236}">
                  <a16:creationId xmlns:a16="http://schemas.microsoft.com/office/drawing/2014/main" id="{42B1C755-6737-4824-B3B4-7D62A7ED43AB}"/>
                </a:ext>
              </a:extLst>
            </p:cNvPr>
            <p:cNvSpPr>
              <a:spLocks noEditPoints="1"/>
            </p:cNvSpPr>
            <p:nvPr/>
          </p:nvSpPr>
          <p:spPr bwMode="auto">
            <a:xfrm>
              <a:off x="12965113" y="2724150"/>
              <a:ext cx="80963" cy="157163"/>
            </a:xfrm>
            <a:custGeom>
              <a:avLst/>
              <a:gdLst>
                <a:gd name="T0" fmla="*/ 80 w 251"/>
                <a:gd name="T1" fmla="*/ 402 h 482"/>
                <a:gd name="T2" fmla="*/ 80 w 251"/>
                <a:gd name="T3" fmla="*/ 402 h 482"/>
                <a:gd name="T4" fmla="*/ 171 w 251"/>
                <a:gd name="T5" fmla="*/ 402 h 482"/>
                <a:gd name="T6" fmla="*/ 171 w 251"/>
                <a:gd name="T7" fmla="*/ 80 h 482"/>
                <a:gd name="T8" fmla="*/ 80 w 251"/>
                <a:gd name="T9" fmla="*/ 80 h 482"/>
                <a:gd name="T10" fmla="*/ 80 w 251"/>
                <a:gd name="T11" fmla="*/ 402 h 482"/>
                <a:gd name="T12" fmla="*/ 0 w 251"/>
                <a:gd name="T13" fmla="*/ 0 h 482"/>
                <a:gd name="T14" fmla="*/ 0 w 251"/>
                <a:gd name="T15" fmla="*/ 0 h 482"/>
                <a:gd name="T16" fmla="*/ 251 w 251"/>
                <a:gd name="T17" fmla="*/ 0 h 482"/>
                <a:gd name="T18" fmla="*/ 251 w 251"/>
                <a:gd name="T19" fmla="*/ 482 h 482"/>
                <a:gd name="T20" fmla="*/ 0 w 251"/>
                <a:gd name="T21" fmla="*/ 482 h 482"/>
                <a:gd name="T22" fmla="*/ 0 w 251"/>
                <a:gd name="T23" fmla="*/ 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1" h="482">
                  <a:moveTo>
                    <a:pt x="80" y="402"/>
                  </a:moveTo>
                  <a:lnTo>
                    <a:pt x="80" y="402"/>
                  </a:lnTo>
                  <a:lnTo>
                    <a:pt x="171" y="402"/>
                  </a:lnTo>
                  <a:lnTo>
                    <a:pt x="171" y="80"/>
                  </a:lnTo>
                  <a:lnTo>
                    <a:pt x="80" y="80"/>
                  </a:lnTo>
                  <a:lnTo>
                    <a:pt x="80" y="402"/>
                  </a:lnTo>
                  <a:close/>
                  <a:moveTo>
                    <a:pt x="0" y="0"/>
                  </a:moveTo>
                  <a:lnTo>
                    <a:pt x="0" y="0"/>
                  </a:lnTo>
                  <a:lnTo>
                    <a:pt x="251" y="0"/>
                  </a:lnTo>
                  <a:lnTo>
                    <a:pt x="251" y="482"/>
                  </a:lnTo>
                  <a:lnTo>
                    <a:pt x="0" y="482"/>
                  </a:lnTo>
                  <a:lnTo>
                    <a:pt x="0" y="0"/>
                  </a:lnTo>
                  <a:close/>
                </a:path>
              </a:pathLst>
            </a:custGeom>
            <a:solidFill>
              <a:srgbClr val="F5836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6" name="Freeform 46">
              <a:extLst>
                <a:ext uri="{FF2B5EF4-FFF2-40B4-BE49-F238E27FC236}">
                  <a16:creationId xmlns:a16="http://schemas.microsoft.com/office/drawing/2014/main" id="{EAA19FFB-EB51-47BA-9E51-B47A2B1FD0A5}"/>
                </a:ext>
              </a:extLst>
            </p:cNvPr>
            <p:cNvSpPr>
              <a:spLocks noEditPoints="1"/>
            </p:cNvSpPr>
            <p:nvPr/>
          </p:nvSpPr>
          <p:spPr bwMode="auto">
            <a:xfrm>
              <a:off x="13058775" y="2633663"/>
              <a:ext cx="80963" cy="247650"/>
            </a:xfrm>
            <a:custGeom>
              <a:avLst/>
              <a:gdLst>
                <a:gd name="T0" fmla="*/ 80 w 251"/>
                <a:gd name="T1" fmla="*/ 682 h 762"/>
                <a:gd name="T2" fmla="*/ 80 w 251"/>
                <a:gd name="T3" fmla="*/ 682 h 762"/>
                <a:gd name="T4" fmla="*/ 171 w 251"/>
                <a:gd name="T5" fmla="*/ 682 h 762"/>
                <a:gd name="T6" fmla="*/ 171 w 251"/>
                <a:gd name="T7" fmla="*/ 80 h 762"/>
                <a:gd name="T8" fmla="*/ 80 w 251"/>
                <a:gd name="T9" fmla="*/ 80 h 762"/>
                <a:gd name="T10" fmla="*/ 80 w 251"/>
                <a:gd name="T11" fmla="*/ 682 h 762"/>
                <a:gd name="T12" fmla="*/ 0 w 251"/>
                <a:gd name="T13" fmla="*/ 0 h 762"/>
                <a:gd name="T14" fmla="*/ 0 w 251"/>
                <a:gd name="T15" fmla="*/ 0 h 762"/>
                <a:gd name="T16" fmla="*/ 251 w 251"/>
                <a:gd name="T17" fmla="*/ 0 h 762"/>
                <a:gd name="T18" fmla="*/ 251 w 251"/>
                <a:gd name="T19" fmla="*/ 762 h 762"/>
                <a:gd name="T20" fmla="*/ 0 w 251"/>
                <a:gd name="T21" fmla="*/ 762 h 762"/>
                <a:gd name="T22" fmla="*/ 0 w 251"/>
                <a:gd name="T23"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1" h="762">
                  <a:moveTo>
                    <a:pt x="80" y="682"/>
                  </a:moveTo>
                  <a:lnTo>
                    <a:pt x="80" y="682"/>
                  </a:lnTo>
                  <a:lnTo>
                    <a:pt x="171" y="682"/>
                  </a:lnTo>
                  <a:lnTo>
                    <a:pt x="171" y="80"/>
                  </a:lnTo>
                  <a:lnTo>
                    <a:pt x="80" y="80"/>
                  </a:lnTo>
                  <a:lnTo>
                    <a:pt x="80" y="682"/>
                  </a:lnTo>
                  <a:close/>
                  <a:moveTo>
                    <a:pt x="0" y="0"/>
                  </a:moveTo>
                  <a:lnTo>
                    <a:pt x="0" y="0"/>
                  </a:lnTo>
                  <a:lnTo>
                    <a:pt x="251" y="0"/>
                  </a:lnTo>
                  <a:lnTo>
                    <a:pt x="251" y="762"/>
                  </a:lnTo>
                  <a:lnTo>
                    <a:pt x="0" y="762"/>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7" name="Freeform 47">
              <a:extLst>
                <a:ext uri="{FF2B5EF4-FFF2-40B4-BE49-F238E27FC236}">
                  <a16:creationId xmlns:a16="http://schemas.microsoft.com/office/drawing/2014/main" id="{B0D603C9-1879-4FB1-9E4B-9243C1CE2A8B}"/>
                </a:ext>
              </a:extLst>
            </p:cNvPr>
            <p:cNvSpPr>
              <a:spLocks/>
            </p:cNvSpPr>
            <p:nvPr/>
          </p:nvSpPr>
          <p:spPr bwMode="auto">
            <a:xfrm>
              <a:off x="12868275" y="2906713"/>
              <a:ext cx="277813" cy="26988"/>
            </a:xfrm>
            <a:custGeom>
              <a:avLst/>
              <a:gdLst>
                <a:gd name="T0" fmla="*/ 0 w 854"/>
                <a:gd name="T1" fmla="*/ 0 h 80"/>
                <a:gd name="T2" fmla="*/ 0 w 854"/>
                <a:gd name="T3" fmla="*/ 0 h 80"/>
                <a:gd name="T4" fmla="*/ 854 w 854"/>
                <a:gd name="T5" fmla="*/ 0 h 80"/>
                <a:gd name="T6" fmla="*/ 854 w 854"/>
                <a:gd name="T7" fmla="*/ 80 h 80"/>
                <a:gd name="T8" fmla="*/ 0 w 854"/>
                <a:gd name="T9" fmla="*/ 80 h 80"/>
                <a:gd name="T10" fmla="*/ 0 w 854"/>
                <a:gd name="T11" fmla="*/ 0 h 80"/>
              </a:gdLst>
              <a:ahLst/>
              <a:cxnLst>
                <a:cxn ang="0">
                  <a:pos x="T0" y="T1"/>
                </a:cxn>
                <a:cxn ang="0">
                  <a:pos x="T2" y="T3"/>
                </a:cxn>
                <a:cxn ang="0">
                  <a:pos x="T4" y="T5"/>
                </a:cxn>
                <a:cxn ang="0">
                  <a:pos x="T6" y="T7"/>
                </a:cxn>
                <a:cxn ang="0">
                  <a:pos x="T8" y="T9"/>
                </a:cxn>
                <a:cxn ang="0">
                  <a:pos x="T10" y="T11"/>
                </a:cxn>
              </a:cxnLst>
              <a:rect l="0" t="0" r="r" b="b"/>
              <a:pathLst>
                <a:path w="854" h="80">
                  <a:moveTo>
                    <a:pt x="0" y="0"/>
                  </a:moveTo>
                  <a:lnTo>
                    <a:pt x="0" y="0"/>
                  </a:lnTo>
                  <a:lnTo>
                    <a:pt x="854" y="0"/>
                  </a:lnTo>
                  <a:lnTo>
                    <a:pt x="854" y="80"/>
                  </a:lnTo>
                  <a:lnTo>
                    <a:pt x="0" y="8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8" name="Freeform 49">
              <a:extLst>
                <a:ext uri="{FF2B5EF4-FFF2-40B4-BE49-F238E27FC236}">
                  <a16:creationId xmlns:a16="http://schemas.microsoft.com/office/drawing/2014/main" id="{6691E8BC-DA77-465A-B265-9FAFFC8D9A5D}"/>
                </a:ext>
              </a:extLst>
            </p:cNvPr>
            <p:cNvSpPr>
              <a:spLocks noEditPoints="1"/>
            </p:cNvSpPr>
            <p:nvPr/>
          </p:nvSpPr>
          <p:spPr bwMode="auto">
            <a:xfrm>
              <a:off x="12719050" y="2511425"/>
              <a:ext cx="1308100" cy="512763"/>
            </a:xfrm>
            <a:custGeom>
              <a:avLst/>
              <a:gdLst>
                <a:gd name="T0" fmla="*/ 79 w 4034"/>
                <a:gd name="T1" fmla="*/ 1494 h 1574"/>
                <a:gd name="T2" fmla="*/ 79 w 4034"/>
                <a:gd name="T3" fmla="*/ 1494 h 1574"/>
                <a:gd name="T4" fmla="*/ 3954 w 4034"/>
                <a:gd name="T5" fmla="*/ 1494 h 1574"/>
                <a:gd name="T6" fmla="*/ 3954 w 4034"/>
                <a:gd name="T7" fmla="*/ 80 h 1574"/>
                <a:gd name="T8" fmla="*/ 80 w 4034"/>
                <a:gd name="T9" fmla="*/ 80 h 1574"/>
                <a:gd name="T10" fmla="*/ 79 w 4034"/>
                <a:gd name="T11" fmla="*/ 1494 h 1574"/>
                <a:gd name="T12" fmla="*/ 79 w 4034"/>
                <a:gd name="T13" fmla="*/ 1494 h 1574"/>
                <a:gd name="T14" fmla="*/ 4034 w 4034"/>
                <a:gd name="T15" fmla="*/ 1574 h 1574"/>
                <a:gd name="T16" fmla="*/ 4034 w 4034"/>
                <a:gd name="T17" fmla="*/ 1574 h 1574"/>
                <a:gd name="T18" fmla="*/ 0 w 4034"/>
                <a:gd name="T19" fmla="*/ 1574 h 1574"/>
                <a:gd name="T20" fmla="*/ 0 w 4034"/>
                <a:gd name="T21" fmla="*/ 0 h 1574"/>
                <a:gd name="T22" fmla="*/ 4034 w 4034"/>
                <a:gd name="T23" fmla="*/ 0 h 1574"/>
                <a:gd name="T24" fmla="*/ 4034 w 4034"/>
                <a:gd name="T25" fmla="*/ 1574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4" h="1574">
                  <a:moveTo>
                    <a:pt x="79" y="1494"/>
                  </a:moveTo>
                  <a:lnTo>
                    <a:pt x="79" y="1494"/>
                  </a:lnTo>
                  <a:lnTo>
                    <a:pt x="3954" y="1494"/>
                  </a:lnTo>
                  <a:lnTo>
                    <a:pt x="3954" y="80"/>
                  </a:lnTo>
                  <a:lnTo>
                    <a:pt x="80" y="80"/>
                  </a:lnTo>
                  <a:lnTo>
                    <a:pt x="79" y="1494"/>
                  </a:lnTo>
                  <a:lnTo>
                    <a:pt x="79" y="1494"/>
                  </a:lnTo>
                  <a:close/>
                  <a:moveTo>
                    <a:pt x="4034" y="1574"/>
                  </a:moveTo>
                  <a:lnTo>
                    <a:pt x="4034" y="1574"/>
                  </a:lnTo>
                  <a:lnTo>
                    <a:pt x="0" y="1574"/>
                  </a:lnTo>
                  <a:lnTo>
                    <a:pt x="0" y="0"/>
                  </a:lnTo>
                  <a:lnTo>
                    <a:pt x="4034" y="0"/>
                  </a:lnTo>
                  <a:lnTo>
                    <a:pt x="4034" y="157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9" name="Freeform 63">
              <a:extLst>
                <a:ext uri="{FF2B5EF4-FFF2-40B4-BE49-F238E27FC236}">
                  <a16:creationId xmlns:a16="http://schemas.microsoft.com/office/drawing/2014/main" id="{22A0E5D2-0C86-429F-8C52-19EC61F9B4F1}"/>
                </a:ext>
              </a:extLst>
            </p:cNvPr>
            <p:cNvSpPr>
              <a:spLocks/>
            </p:cNvSpPr>
            <p:nvPr/>
          </p:nvSpPr>
          <p:spPr bwMode="auto">
            <a:xfrm>
              <a:off x="13276263" y="2640013"/>
              <a:ext cx="595313" cy="26988"/>
            </a:xfrm>
            <a:custGeom>
              <a:avLst/>
              <a:gdLst>
                <a:gd name="T0" fmla="*/ 0 w 1836"/>
                <a:gd name="T1" fmla="*/ 0 h 80"/>
                <a:gd name="T2" fmla="*/ 0 w 1836"/>
                <a:gd name="T3" fmla="*/ 0 h 80"/>
                <a:gd name="T4" fmla="*/ 1836 w 1836"/>
                <a:gd name="T5" fmla="*/ 0 h 80"/>
                <a:gd name="T6" fmla="*/ 1836 w 1836"/>
                <a:gd name="T7" fmla="*/ 80 h 80"/>
                <a:gd name="T8" fmla="*/ 0 w 1836"/>
                <a:gd name="T9" fmla="*/ 80 h 80"/>
                <a:gd name="T10" fmla="*/ 0 w 1836"/>
                <a:gd name="T11" fmla="*/ 0 h 80"/>
              </a:gdLst>
              <a:ahLst/>
              <a:cxnLst>
                <a:cxn ang="0">
                  <a:pos x="T0" y="T1"/>
                </a:cxn>
                <a:cxn ang="0">
                  <a:pos x="T2" y="T3"/>
                </a:cxn>
                <a:cxn ang="0">
                  <a:pos x="T4" y="T5"/>
                </a:cxn>
                <a:cxn ang="0">
                  <a:pos x="T6" y="T7"/>
                </a:cxn>
                <a:cxn ang="0">
                  <a:pos x="T8" y="T9"/>
                </a:cxn>
                <a:cxn ang="0">
                  <a:pos x="T10" y="T11"/>
                </a:cxn>
              </a:cxnLst>
              <a:rect l="0" t="0" r="r" b="b"/>
              <a:pathLst>
                <a:path w="1836" h="80">
                  <a:moveTo>
                    <a:pt x="0" y="0"/>
                  </a:moveTo>
                  <a:lnTo>
                    <a:pt x="0" y="0"/>
                  </a:lnTo>
                  <a:lnTo>
                    <a:pt x="1836" y="0"/>
                  </a:lnTo>
                  <a:lnTo>
                    <a:pt x="1836" y="80"/>
                  </a:lnTo>
                  <a:lnTo>
                    <a:pt x="0" y="8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0" name="Freeform 64">
              <a:extLst>
                <a:ext uri="{FF2B5EF4-FFF2-40B4-BE49-F238E27FC236}">
                  <a16:creationId xmlns:a16="http://schemas.microsoft.com/office/drawing/2014/main" id="{30BA3EF0-EA06-4C76-9C09-141C108AF8E6}"/>
                </a:ext>
              </a:extLst>
            </p:cNvPr>
            <p:cNvSpPr>
              <a:spLocks/>
            </p:cNvSpPr>
            <p:nvPr/>
          </p:nvSpPr>
          <p:spPr bwMode="auto">
            <a:xfrm>
              <a:off x="13276263" y="2719388"/>
              <a:ext cx="369888" cy="25400"/>
            </a:xfrm>
            <a:custGeom>
              <a:avLst/>
              <a:gdLst>
                <a:gd name="T0" fmla="*/ 0 w 1144"/>
                <a:gd name="T1" fmla="*/ 0 h 80"/>
                <a:gd name="T2" fmla="*/ 0 w 1144"/>
                <a:gd name="T3" fmla="*/ 0 h 80"/>
                <a:gd name="T4" fmla="*/ 1144 w 1144"/>
                <a:gd name="T5" fmla="*/ 0 h 80"/>
                <a:gd name="T6" fmla="*/ 1144 w 1144"/>
                <a:gd name="T7" fmla="*/ 80 h 80"/>
                <a:gd name="T8" fmla="*/ 0 w 1144"/>
                <a:gd name="T9" fmla="*/ 80 h 80"/>
                <a:gd name="T10" fmla="*/ 0 w 1144"/>
                <a:gd name="T11" fmla="*/ 0 h 80"/>
              </a:gdLst>
              <a:ahLst/>
              <a:cxnLst>
                <a:cxn ang="0">
                  <a:pos x="T0" y="T1"/>
                </a:cxn>
                <a:cxn ang="0">
                  <a:pos x="T2" y="T3"/>
                </a:cxn>
                <a:cxn ang="0">
                  <a:pos x="T4" y="T5"/>
                </a:cxn>
                <a:cxn ang="0">
                  <a:pos x="T6" y="T7"/>
                </a:cxn>
                <a:cxn ang="0">
                  <a:pos x="T8" y="T9"/>
                </a:cxn>
                <a:cxn ang="0">
                  <a:pos x="T10" y="T11"/>
                </a:cxn>
              </a:cxnLst>
              <a:rect l="0" t="0" r="r" b="b"/>
              <a:pathLst>
                <a:path w="1144" h="80">
                  <a:moveTo>
                    <a:pt x="0" y="0"/>
                  </a:moveTo>
                  <a:lnTo>
                    <a:pt x="0" y="0"/>
                  </a:lnTo>
                  <a:lnTo>
                    <a:pt x="1144" y="0"/>
                  </a:lnTo>
                  <a:lnTo>
                    <a:pt x="1144" y="80"/>
                  </a:lnTo>
                  <a:lnTo>
                    <a:pt x="0" y="80"/>
                  </a:lnTo>
                  <a:lnTo>
                    <a:pt x="0" y="0"/>
                  </a:lnTo>
                  <a:close/>
                </a:path>
              </a:pathLst>
            </a:custGeom>
            <a:solidFill>
              <a:srgbClr val="F5836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1" name="Freeform 65">
              <a:extLst>
                <a:ext uri="{FF2B5EF4-FFF2-40B4-BE49-F238E27FC236}">
                  <a16:creationId xmlns:a16="http://schemas.microsoft.com/office/drawing/2014/main" id="{8E7E0CCB-CF58-482D-A863-64F8C2EF74AA}"/>
                </a:ext>
              </a:extLst>
            </p:cNvPr>
            <p:cNvSpPr>
              <a:spLocks/>
            </p:cNvSpPr>
            <p:nvPr/>
          </p:nvSpPr>
          <p:spPr bwMode="auto">
            <a:xfrm>
              <a:off x="13276263" y="2798763"/>
              <a:ext cx="425450" cy="25400"/>
            </a:xfrm>
            <a:custGeom>
              <a:avLst/>
              <a:gdLst>
                <a:gd name="T0" fmla="*/ 0 w 1312"/>
                <a:gd name="T1" fmla="*/ 0 h 80"/>
                <a:gd name="T2" fmla="*/ 0 w 1312"/>
                <a:gd name="T3" fmla="*/ 0 h 80"/>
                <a:gd name="T4" fmla="*/ 1312 w 1312"/>
                <a:gd name="T5" fmla="*/ 0 h 80"/>
                <a:gd name="T6" fmla="*/ 1312 w 1312"/>
                <a:gd name="T7" fmla="*/ 80 h 80"/>
                <a:gd name="T8" fmla="*/ 0 w 1312"/>
                <a:gd name="T9" fmla="*/ 80 h 80"/>
                <a:gd name="T10" fmla="*/ 0 w 1312"/>
                <a:gd name="T11" fmla="*/ 0 h 80"/>
              </a:gdLst>
              <a:ahLst/>
              <a:cxnLst>
                <a:cxn ang="0">
                  <a:pos x="T0" y="T1"/>
                </a:cxn>
                <a:cxn ang="0">
                  <a:pos x="T2" y="T3"/>
                </a:cxn>
                <a:cxn ang="0">
                  <a:pos x="T4" y="T5"/>
                </a:cxn>
                <a:cxn ang="0">
                  <a:pos x="T6" y="T7"/>
                </a:cxn>
                <a:cxn ang="0">
                  <a:pos x="T8" y="T9"/>
                </a:cxn>
                <a:cxn ang="0">
                  <a:pos x="T10" y="T11"/>
                </a:cxn>
              </a:cxnLst>
              <a:rect l="0" t="0" r="r" b="b"/>
              <a:pathLst>
                <a:path w="1312" h="80">
                  <a:moveTo>
                    <a:pt x="0" y="0"/>
                  </a:moveTo>
                  <a:lnTo>
                    <a:pt x="0" y="0"/>
                  </a:lnTo>
                  <a:lnTo>
                    <a:pt x="1312" y="0"/>
                  </a:lnTo>
                  <a:lnTo>
                    <a:pt x="1312" y="80"/>
                  </a:lnTo>
                  <a:lnTo>
                    <a:pt x="0" y="8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2" name="Freeform 66">
              <a:extLst>
                <a:ext uri="{FF2B5EF4-FFF2-40B4-BE49-F238E27FC236}">
                  <a16:creationId xmlns:a16="http://schemas.microsoft.com/office/drawing/2014/main" id="{6166E4B6-1646-4EEA-86FD-D510E437D0FC}"/>
                </a:ext>
              </a:extLst>
            </p:cNvPr>
            <p:cNvSpPr>
              <a:spLocks/>
            </p:cNvSpPr>
            <p:nvPr/>
          </p:nvSpPr>
          <p:spPr bwMode="auto">
            <a:xfrm>
              <a:off x="13276263" y="2878138"/>
              <a:ext cx="539750" cy="25400"/>
            </a:xfrm>
            <a:custGeom>
              <a:avLst/>
              <a:gdLst>
                <a:gd name="T0" fmla="*/ 0 w 1665"/>
                <a:gd name="T1" fmla="*/ 0 h 80"/>
                <a:gd name="T2" fmla="*/ 0 w 1665"/>
                <a:gd name="T3" fmla="*/ 0 h 80"/>
                <a:gd name="T4" fmla="*/ 1665 w 1665"/>
                <a:gd name="T5" fmla="*/ 0 h 80"/>
                <a:gd name="T6" fmla="*/ 1665 w 1665"/>
                <a:gd name="T7" fmla="*/ 80 h 80"/>
                <a:gd name="T8" fmla="*/ 0 w 1665"/>
                <a:gd name="T9" fmla="*/ 80 h 80"/>
                <a:gd name="T10" fmla="*/ 0 w 1665"/>
                <a:gd name="T11" fmla="*/ 0 h 80"/>
              </a:gdLst>
              <a:ahLst/>
              <a:cxnLst>
                <a:cxn ang="0">
                  <a:pos x="T0" y="T1"/>
                </a:cxn>
                <a:cxn ang="0">
                  <a:pos x="T2" y="T3"/>
                </a:cxn>
                <a:cxn ang="0">
                  <a:pos x="T4" y="T5"/>
                </a:cxn>
                <a:cxn ang="0">
                  <a:pos x="T6" y="T7"/>
                </a:cxn>
                <a:cxn ang="0">
                  <a:pos x="T8" y="T9"/>
                </a:cxn>
                <a:cxn ang="0">
                  <a:pos x="T10" y="T11"/>
                </a:cxn>
              </a:cxnLst>
              <a:rect l="0" t="0" r="r" b="b"/>
              <a:pathLst>
                <a:path w="1665" h="80">
                  <a:moveTo>
                    <a:pt x="0" y="0"/>
                  </a:moveTo>
                  <a:lnTo>
                    <a:pt x="0" y="0"/>
                  </a:lnTo>
                  <a:lnTo>
                    <a:pt x="1665" y="0"/>
                  </a:lnTo>
                  <a:lnTo>
                    <a:pt x="1665" y="80"/>
                  </a:lnTo>
                  <a:lnTo>
                    <a:pt x="0" y="8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pic>
        <p:nvPicPr>
          <p:cNvPr id="83" name="Picture 82">
            <a:extLst>
              <a:ext uri="{FF2B5EF4-FFF2-40B4-BE49-F238E27FC236}">
                <a16:creationId xmlns:a16="http://schemas.microsoft.com/office/drawing/2014/main" id="{BBF3D659-2ADD-4967-96BF-4C964B9CE4E6}"/>
              </a:ext>
            </a:extLst>
          </p:cNvPr>
          <p:cNvPicPr>
            <a:picLocks noChangeAspect="1"/>
          </p:cNvPicPr>
          <p:nvPr/>
        </p:nvPicPr>
        <p:blipFill rotWithShape="1">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625078" y="5130762"/>
            <a:ext cx="661661" cy="634699"/>
          </a:xfrm>
          <a:prstGeom prst="rect">
            <a:avLst/>
          </a:prstGeom>
        </p:spPr>
      </p:pic>
      <p:cxnSp>
        <p:nvCxnSpPr>
          <p:cNvPr id="84" name="Straight Connector 83">
            <a:extLst>
              <a:ext uri="{FF2B5EF4-FFF2-40B4-BE49-F238E27FC236}">
                <a16:creationId xmlns:a16="http://schemas.microsoft.com/office/drawing/2014/main" id="{43AD06CE-E3DE-4607-96C3-DBD9D31F61CD}"/>
              </a:ext>
            </a:extLst>
          </p:cNvPr>
          <p:cNvCxnSpPr/>
          <p:nvPr/>
        </p:nvCxnSpPr>
        <p:spPr>
          <a:xfrm>
            <a:off x="4364437" y="3124200"/>
            <a:ext cx="885507" cy="0"/>
          </a:xfrm>
          <a:prstGeom prst="line">
            <a:avLst/>
          </a:prstGeom>
          <a:ln w="3810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85" name="Freeform 86">
            <a:extLst>
              <a:ext uri="{FF2B5EF4-FFF2-40B4-BE49-F238E27FC236}">
                <a16:creationId xmlns:a16="http://schemas.microsoft.com/office/drawing/2014/main" id="{10A54058-3C60-474F-9427-237285AFD533}"/>
              </a:ext>
            </a:extLst>
          </p:cNvPr>
          <p:cNvSpPr/>
          <p:nvPr/>
        </p:nvSpPr>
        <p:spPr>
          <a:xfrm>
            <a:off x="5257800" y="1752600"/>
            <a:ext cx="5754356" cy="1316634"/>
          </a:xfrm>
          <a:custGeom>
            <a:avLst/>
            <a:gdLst>
              <a:gd name="connsiteX0" fmla="*/ 697116 w 715223"/>
              <a:gd name="connsiteY0" fmla="*/ 0 h 2326741"/>
              <a:gd name="connsiteX1" fmla="*/ 0 w 715223"/>
              <a:gd name="connsiteY1" fmla="*/ 0 h 2326741"/>
              <a:gd name="connsiteX2" fmla="*/ 0 w 715223"/>
              <a:gd name="connsiteY2" fmla="*/ 2326741 h 2326741"/>
              <a:gd name="connsiteX3" fmla="*/ 715223 w 715223"/>
              <a:gd name="connsiteY3" fmla="*/ 2326741 h 2326741"/>
              <a:gd name="connsiteX0" fmla="*/ 697116 w 697116"/>
              <a:gd name="connsiteY0" fmla="*/ 0 h 2326741"/>
              <a:gd name="connsiteX1" fmla="*/ 0 w 697116"/>
              <a:gd name="connsiteY1" fmla="*/ 0 h 2326741"/>
              <a:gd name="connsiteX2" fmla="*/ 0 w 697116"/>
              <a:gd name="connsiteY2" fmla="*/ 2326741 h 2326741"/>
            </a:gdLst>
            <a:ahLst/>
            <a:cxnLst>
              <a:cxn ang="0">
                <a:pos x="connsiteX0" y="connsiteY0"/>
              </a:cxn>
              <a:cxn ang="0">
                <a:pos x="connsiteX1" y="connsiteY1"/>
              </a:cxn>
              <a:cxn ang="0">
                <a:pos x="connsiteX2" y="connsiteY2"/>
              </a:cxn>
            </a:cxnLst>
            <a:rect l="l" t="t" r="r" b="b"/>
            <a:pathLst>
              <a:path w="697116" h="2326741">
                <a:moveTo>
                  <a:pt x="697116" y="0"/>
                </a:moveTo>
                <a:lnTo>
                  <a:pt x="0" y="0"/>
                </a:lnTo>
                <a:lnTo>
                  <a:pt x="0" y="2326741"/>
                </a:lnTo>
              </a:path>
            </a:pathLst>
          </a:custGeom>
          <a:ln w="38100">
            <a:solidFill>
              <a:schemeClr val="accent3"/>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white"/>
              </a:solidFill>
            </a:endParaRPr>
          </a:p>
        </p:txBody>
      </p:sp>
      <p:sp>
        <p:nvSpPr>
          <p:cNvPr id="86" name="Rectangle 85">
            <a:extLst>
              <a:ext uri="{FF2B5EF4-FFF2-40B4-BE49-F238E27FC236}">
                <a16:creationId xmlns:a16="http://schemas.microsoft.com/office/drawing/2014/main" id="{375DE201-916A-4883-B481-677471D46F20}"/>
              </a:ext>
            </a:extLst>
          </p:cNvPr>
          <p:cNvSpPr/>
          <p:nvPr/>
        </p:nvSpPr>
        <p:spPr>
          <a:xfrm>
            <a:off x="5433051" y="1752600"/>
            <a:ext cx="5996609" cy="4462760"/>
          </a:xfrm>
          <a:prstGeom prst="rect">
            <a:avLst/>
          </a:prstGeom>
        </p:spPr>
        <p:txBody>
          <a:bodyPr wrap="square">
            <a:spAutoFit/>
          </a:bodyPr>
          <a:lstStyle/>
          <a:p>
            <a:pPr marL="342900" fontAlgn="ctr">
              <a:spcBef>
                <a:spcPts val="1200"/>
              </a:spcBef>
            </a:pPr>
            <a:r>
              <a:rPr lang="en-US" b="1" dirty="0">
                <a:solidFill>
                  <a:srgbClr val="000000"/>
                </a:solidFill>
                <a:latin typeface="Arial" panose="020B0604020202020204" pitchFamily="34" charset="0"/>
              </a:rPr>
              <a:t>Visibility across ALL your clouds </a:t>
            </a:r>
            <a:r>
              <a:rPr lang="en-US" dirty="0">
                <a:solidFill>
                  <a:srgbClr val="000000"/>
                </a:solidFill>
                <a:latin typeface="Arial" panose="020B0604020202020204" pitchFamily="34" charset="0"/>
              </a:rPr>
              <a:t>(In one spot)</a:t>
            </a:r>
          </a:p>
          <a:p>
            <a:pPr marL="800100" lvl="1" fontAlgn="ctr">
              <a:spcBef>
                <a:spcPts val="1200"/>
              </a:spcBef>
            </a:pPr>
            <a:r>
              <a:rPr lang="en-US" sz="1200" dirty="0"/>
              <a:t>Private - </a:t>
            </a:r>
            <a:r>
              <a:rPr lang="en-US" sz="1200" dirty="0" err="1"/>
              <a:t>Vmware</a:t>
            </a:r>
            <a:r>
              <a:rPr lang="en-US" sz="1200" dirty="0"/>
              <a:t> (and </a:t>
            </a:r>
            <a:r>
              <a:rPr lang="en-US" sz="1200" dirty="0" err="1"/>
              <a:t>AzureStack</a:t>
            </a:r>
            <a:r>
              <a:rPr lang="en-US" sz="1200" dirty="0"/>
              <a:t> later)</a:t>
            </a:r>
          </a:p>
          <a:p>
            <a:pPr marL="800100" lvl="1" fontAlgn="ctr">
              <a:spcBef>
                <a:spcPts val="1200"/>
              </a:spcBef>
            </a:pPr>
            <a:r>
              <a:rPr lang="en-US" sz="1200" dirty="0"/>
              <a:t>Public - AWS, Azure (and GCP later)</a:t>
            </a:r>
          </a:p>
          <a:p>
            <a:pPr marL="800100" lvl="1" fontAlgn="ctr">
              <a:spcBef>
                <a:spcPts val="1200"/>
              </a:spcBef>
            </a:pPr>
            <a:r>
              <a:rPr lang="en-US" sz="1200" dirty="0"/>
              <a:t>Insights Analytics (Cost and Uptime/Availability) </a:t>
            </a:r>
          </a:p>
          <a:p>
            <a:pPr marL="342900" fontAlgn="ctr">
              <a:spcBef>
                <a:spcPts val="1200"/>
              </a:spcBef>
            </a:pPr>
            <a:r>
              <a:rPr lang="en-US" b="1" dirty="0"/>
              <a:t>Ready to Go Now - SaaS</a:t>
            </a:r>
            <a:r>
              <a:rPr lang="en-US" dirty="0"/>
              <a:t> (no infrastructure needed)</a:t>
            </a:r>
          </a:p>
          <a:p>
            <a:pPr marL="800100" lvl="1" fontAlgn="ctr">
              <a:spcBef>
                <a:spcPts val="1200"/>
              </a:spcBef>
            </a:pPr>
            <a:r>
              <a:rPr lang="en-US" sz="1200" dirty="0"/>
              <a:t>From order to production in Hours (SaaS spin up)</a:t>
            </a:r>
          </a:p>
          <a:p>
            <a:pPr marL="800100" lvl="1" fontAlgn="ctr">
              <a:spcBef>
                <a:spcPts val="1200"/>
              </a:spcBef>
            </a:pPr>
            <a:r>
              <a:rPr lang="en-US" sz="1200" dirty="0"/>
              <a:t>Implementation in Minutes </a:t>
            </a:r>
            <a:r>
              <a:rPr lang="en-US" sz="1200" b="1" u="sng" dirty="0"/>
              <a:t>not</a:t>
            </a:r>
            <a:r>
              <a:rPr lang="en-US" sz="1200" dirty="0"/>
              <a:t> Days/Weeks/Months</a:t>
            </a:r>
          </a:p>
          <a:p>
            <a:pPr marL="800100" lvl="1" fontAlgn="ctr">
              <a:spcBef>
                <a:spcPts val="1200"/>
              </a:spcBef>
            </a:pPr>
            <a:r>
              <a:rPr lang="en-US" sz="1200" dirty="0"/>
              <a:t>Little to no training required</a:t>
            </a:r>
          </a:p>
          <a:p>
            <a:pPr marL="342900" fontAlgn="ctr">
              <a:spcBef>
                <a:spcPts val="1200"/>
              </a:spcBef>
            </a:pPr>
            <a:r>
              <a:rPr lang="en-US" b="1" dirty="0"/>
              <a:t>Works with what you have </a:t>
            </a:r>
            <a:r>
              <a:rPr lang="en-US" dirty="0"/>
              <a:t>(Non-Intrusive)</a:t>
            </a:r>
          </a:p>
          <a:p>
            <a:pPr marL="800100" lvl="1" fontAlgn="ctr">
              <a:spcBef>
                <a:spcPts val="1200"/>
              </a:spcBef>
            </a:pPr>
            <a:r>
              <a:rPr lang="en-US" sz="1200" dirty="0"/>
              <a:t>Don't Replace - ENHANCE (Bolt On/Enhances current tools/processes)</a:t>
            </a:r>
          </a:p>
          <a:p>
            <a:pPr marL="800100" lvl="1" fontAlgn="ctr">
              <a:spcBef>
                <a:spcPts val="1200"/>
              </a:spcBef>
            </a:pPr>
            <a:r>
              <a:rPr lang="en-US" sz="1200" dirty="0" err="1"/>
              <a:t>Devs</a:t>
            </a:r>
            <a:r>
              <a:rPr lang="en-US" sz="1200" dirty="0"/>
              <a:t> and Power Users can stay using the THEIR tools of choice</a:t>
            </a:r>
          </a:p>
          <a:p>
            <a:pPr marL="800100" lvl="1" fontAlgn="ctr">
              <a:spcBef>
                <a:spcPts val="1200"/>
              </a:spcBef>
            </a:pPr>
            <a:r>
              <a:rPr lang="en-US" sz="1200" dirty="0"/>
              <a:t>Integration - API &gt;&gt; We have </a:t>
            </a:r>
            <a:r>
              <a:rPr lang="en-US" sz="1200" b="1" dirty="0"/>
              <a:t>“An App”</a:t>
            </a:r>
            <a:r>
              <a:rPr lang="en-US" sz="1200" dirty="0"/>
              <a:t> for that  - not a script - done on GitHub – community </a:t>
            </a:r>
          </a:p>
        </p:txBody>
      </p:sp>
    </p:spTree>
    <p:extLst>
      <p:ext uri="{BB962C8B-B14F-4D97-AF65-F5344CB8AC3E}">
        <p14:creationId xmlns:p14="http://schemas.microsoft.com/office/powerpoint/2010/main" val="2370668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E0A7E6F-E6F4-4893-8C71-E9B4E8E36126}"/>
              </a:ext>
            </a:extLst>
          </p:cNvPr>
          <p:cNvCxnSpPr>
            <a:cxnSpLocks/>
          </p:cNvCxnSpPr>
          <p:nvPr/>
        </p:nvCxnSpPr>
        <p:spPr>
          <a:xfrm>
            <a:off x="5556585" y="3505200"/>
            <a:ext cx="664240" cy="0"/>
          </a:xfrm>
          <a:prstGeom prst="line">
            <a:avLst/>
          </a:prstGeom>
          <a:noFill/>
          <a:ln w="38100" cap="rnd">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cxnSp>
      <p:sp>
        <p:nvSpPr>
          <p:cNvPr id="66" name="Freeform 65"/>
          <p:cNvSpPr>
            <a:spLocks noChangeAspect="1"/>
          </p:cNvSpPr>
          <p:nvPr/>
        </p:nvSpPr>
        <p:spPr bwMode="auto">
          <a:xfrm>
            <a:off x="1153157" y="4431383"/>
            <a:ext cx="993492" cy="487736"/>
          </a:xfrm>
          <a:custGeom>
            <a:avLst/>
            <a:gdLst>
              <a:gd name="T0" fmla="*/ 142 w 796"/>
              <a:gd name="T1" fmla="*/ 436 h 436"/>
              <a:gd name="T2" fmla="*/ 130 w 796"/>
              <a:gd name="T3" fmla="*/ 436 h 436"/>
              <a:gd name="T4" fmla="*/ 102 w 796"/>
              <a:gd name="T5" fmla="*/ 430 h 436"/>
              <a:gd name="T6" fmla="*/ 88 w 796"/>
              <a:gd name="T7" fmla="*/ 424 h 436"/>
              <a:gd name="T8" fmla="*/ 68 w 796"/>
              <a:gd name="T9" fmla="*/ 414 h 436"/>
              <a:gd name="T10" fmla="*/ 36 w 796"/>
              <a:gd name="T11" fmla="*/ 386 h 436"/>
              <a:gd name="T12" fmla="*/ 14 w 796"/>
              <a:gd name="T13" fmla="*/ 352 h 436"/>
              <a:gd name="T14" fmla="*/ 2 w 796"/>
              <a:gd name="T15" fmla="*/ 312 h 436"/>
              <a:gd name="T16" fmla="*/ 0 w 796"/>
              <a:gd name="T17" fmla="*/ 292 h 436"/>
              <a:gd name="T18" fmla="*/ 2 w 796"/>
              <a:gd name="T19" fmla="*/ 278 h 436"/>
              <a:gd name="T20" fmla="*/ 8 w 796"/>
              <a:gd name="T21" fmla="*/ 248 h 436"/>
              <a:gd name="T22" fmla="*/ 12 w 796"/>
              <a:gd name="T23" fmla="*/ 234 h 436"/>
              <a:gd name="T24" fmla="*/ 22 w 796"/>
              <a:gd name="T25" fmla="*/ 214 h 436"/>
              <a:gd name="T26" fmla="*/ 50 w 796"/>
              <a:gd name="T27" fmla="*/ 182 h 436"/>
              <a:gd name="T28" fmla="*/ 86 w 796"/>
              <a:gd name="T29" fmla="*/ 160 h 436"/>
              <a:gd name="T30" fmla="*/ 124 w 796"/>
              <a:gd name="T31" fmla="*/ 148 h 436"/>
              <a:gd name="T32" fmla="*/ 146 w 796"/>
              <a:gd name="T33" fmla="*/ 148 h 436"/>
              <a:gd name="T34" fmla="*/ 146 w 796"/>
              <a:gd name="T35" fmla="*/ 148 h 436"/>
              <a:gd name="T36" fmla="*/ 146 w 796"/>
              <a:gd name="T37" fmla="*/ 148 h 436"/>
              <a:gd name="T38" fmla="*/ 158 w 796"/>
              <a:gd name="T39" fmla="*/ 116 h 436"/>
              <a:gd name="T40" fmla="*/ 158 w 796"/>
              <a:gd name="T41" fmla="*/ 116 h 436"/>
              <a:gd name="T42" fmla="*/ 188 w 796"/>
              <a:gd name="T43" fmla="*/ 68 h 436"/>
              <a:gd name="T44" fmla="*/ 230 w 796"/>
              <a:gd name="T45" fmla="*/ 30 h 436"/>
              <a:gd name="T46" fmla="*/ 280 w 796"/>
              <a:gd name="T47" fmla="*/ 8 h 436"/>
              <a:gd name="T48" fmla="*/ 334 w 796"/>
              <a:gd name="T49" fmla="*/ 0 h 436"/>
              <a:gd name="T50" fmla="*/ 334 w 796"/>
              <a:gd name="T51" fmla="*/ 0 h 436"/>
              <a:gd name="T52" fmla="*/ 372 w 796"/>
              <a:gd name="T53" fmla="*/ 4 h 436"/>
              <a:gd name="T54" fmla="*/ 410 w 796"/>
              <a:gd name="T55" fmla="*/ 16 h 436"/>
              <a:gd name="T56" fmla="*/ 410 w 796"/>
              <a:gd name="T57" fmla="*/ 16 h 436"/>
              <a:gd name="T58" fmla="*/ 446 w 796"/>
              <a:gd name="T59" fmla="*/ 36 h 436"/>
              <a:gd name="T60" fmla="*/ 476 w 796"/>
              <a:gd name="T61" fmla="*/ 64 h 436"/>
              <a:gd name="T62" fmla="*/ 500 w 796"/>
              <a:gd name="T63" fmla="*/ 96 h 436"/>
              <a:gd name="T64" fmla="*/ 516 w 796"/>
              <a:gd name="T65" fmla="*/ 132 h 436"/>
              <a:gd name="T66" fmla="*/ 516 w 796"/>
              <a:gd name="T67" fmla="*/ 132 h 436"/>
              <a:gd name="T68" fmla="*/ 560 w 796"/>
              <a:gd name="T69" fmla="*/ 126 h 436"/>
              <a:gd name="T70" fmla="*/ 560 w 796"/>
              <a:gd name="T71" fmla="*/ 126 h 436"/>
              <a:gd name="T72" fmla="*/ 592 w 796"/>
              <a:gd name="T73" fmla="*/ 128 h 436"/>
              <a:gd name="T74" fmla="*/ 622 w 796"/>
              <a:gd name="T75" fmla="*/ 138 h 436"/>
              <a:gd name="T76" fmla="*/ 622 w 796"/>
              <a:gd name="T77" fmla="*/ 138 h 436"/>
              <a:gd name="T78" fmla="*/ 656 w 796"/>
              <a:gd name="T79" fmla="*/ 158 h 436"/>
              <a:gd name="T80" fmla="*/ 682 w 796"/>
              <a:gd name="T81" fmla="*/ 184 h 436"/>
              <a:gd name="T82" fmla="*/ 702 w 796"/>
              <a:gd name="T83" fmla="*/ 214 h 436"/>
              <a:gd name="T84" fmla="*/ 712 w 796"/>
              <a:gd name="T85" fmla="*/ 250 h 436"/>
              <a:gd name="T86" fmla="*/ 712 w 796"/>
              <a:gd name="T87" fmla="*/ 250 h 436"/>
              <a:gd name="T88" fmla="*/ 740 w 796"/>
              <a:gd name="T89" fmla="*/ 256 h 436"/>
              <a:gd name="T90" fmla="*/ 740 w 796"/>
              <a:gd name="T91" fmla="*/ 256 h 436"/>
              <a:gd name="T92" fmla="*/ 740 w 796"/>
              <a:gd name="T93" fmla="*/ 256 h 436"/>
              <a:gd name="T94" fmla="*/ 762 w 796"/>
              <a:gd name="T95" fmla="*/ 270 h 436"/>
              <a:gd name="T96" fmla="*/ 780 w 796"/>
              <a:gd name="T97" fmla="*/ 292 h 436"/>
              <a:gd name="T98" fmla="*/ 792 w 796"/>
              <a:gd name="T99" fmla="*/ 316 h 436"/>
              <a:gd name="T100" fmla="*/ 796 w 796"/>
              <a:gd name="T101" fmla="*/ 342 h 436"/>
              <a:gd name="T102" fmla="*/ 796 w 796"/>
              <a:gd name="T103" fmla="*/ 342 h 436"/>
              <a:gd name="T104" fmla="*/ 788 w 796"/>
              <a:gd name="T105" fmla="*/ 378 h 436"/>
              <a:gd name="T106" fmla="*/ 788 w 796"/>
              <a:gd name="T107" fmla="*/ 378 h 436"/>
              <a:gd name="T108" fmla="*/ 774 w 796"/>
              <a:gd name="T109" fmla="*/ 400 h 436"/>
              <a:gd name="T110" fmla="*/ 756 w 796"/>
              <a:gd name="T111" fmla="*/ 418 h 436"/>
              <a:gd name="T112" fmla="*/ 736 w 796"/>
              <a:gd name="T113" fmla="*/ 430 h 436"/>
              <a:gd name="T114" fmla="*/ 712 w 796"/>
              <a:gd name="T115" fmla="*/ 436 h 436"/>
              <a:gd name="T116" fmla="*/ 710 w 796"/>
              <a:gd name="T117" fmla="*/ 436 h 436"/>
              <a:gd name="T118" fmla="*/ 142 w 796"/>
              <a:gd name="T119"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96" h="436">
                <a:moveTo>
                  <a:pt x="142" y="436"/>
                </a:moveTo>
                <a:lnTo>
                  <a:pt x="142" y="436"/>
                </a:lnTo>
                <a:lnTo>
                  <a:pt x="142" y="436"/>
                </a:lnTo>
                <a:lnTo>
                  <a:pt x="130" y="436"/>
                </a:lnTo>
                <a:lnTo>
                  <a:pt x="116" y="432"/>
                </a:lnTo>
                <a:lnTo>
                  <a:pt x="102" y="430"/>
                </a:lnTo>
                <a:lnTo>
                  <a:pt x="88" y="424"/>
                </a:lnTo>
                <a:lnTo>
                  <a:pt x="88" y="424"/>
                </a:lnTo>
                <a:lnTo>
                  <a:pt x="88" y="424"/>
                </a:lnTo>
                <a:lnTo>
                  <a:pt x="68" y="414"/>
                </a:lnTo>
                <a:lnTo>
                  <a:pt x="52" y="402"/>
                </a:lnTo>
                <a:lnTo>
                  <a:pt x="36" y="386"/>
                </a:lnTo>
                <a:lnTo>
                  <a:pt x="24" y="370"/>
                </a:lnTo>
                <a:lnTo>
                  <a:pt x="14" y="352"/>
                </a:lnTo>
                <a:lnTo>
                  <a:pt x="6" y="332"/>
                </a:lnTo>
                <a:lnTo>
                  <a:pt x="2" y="312"/>
                </a:lnTo>
                <a:lnTo>
                  <a:pt x="0" y="292"/>
                </a:lnTo>
                <a:lnTo>
                  <a:pt x="0" y="292"/>
                </a:lnTo>
                <a:lnTo>
                  <a:pt x="0" y="292"/>
                </a:lnTo>
                <a:lnTo>
                  <a:pt x="2" y="278"/>
                </a:lnTo>
                <a:lnTo>
                  <a:pt x="4" y="262"/>
                </a:lnTo>
                <a:lnTo>
                  <a:pt x="8" y="248"/>
                </a:lnTo>
                <a:lnTo>
                  <a:pt x="12" y="234"/>
                </a:lnTo>
                <a:lnTo>
                  <a:pt x="12" y="234"/>
                </a:lnTo>
                <a:lnTo>
                  <a:pt x="12" y="234"/>
                </a:lnTo>
                <a:lnTo>
                  <a:pt x="22" y="214"/>
                </a:lnTo>
                <a:lnTo>
                  <a:pt x="36" y="198"/>
                </a:lnTo>
                <a:lnTo>
                  <a:pt x="50" y="182"/>
                </a:lnTo>
                <a:lnTo>
                  <a:pt x="66" y="170"/>
                </a:lnTo>
                <a:lnTo>
                  <a:pt x="86" y="160"/>
                </a:lnTo>
                <a:lnTo>
                  <a:pt x="104" y="154"/>
                </a:lnTo>
                <a:lnTo>
                  <a:pt x="124" y="148"/>
                </a:lnTo>
                <a:lnTo>
                  <a:pt x="146" y="148"/>
                </a:lnTo>
                <a:lnTo>
                  <a:pt x="146" y="148"/>
                </a:lnTo>
                <a:lnTo>
                  <a:pt x="146" y="148"/>
                </a:lnTo>
                <a:lnTo>
                  <a:pt x="146" y="148"/>
                </a:lnTo>
                <a:lnTo>
                  <a:pt x="146" y="148"/>
                </a:lnTo>
                <a:lnTo>
                  <a:pt x="146" y="148"/>
                </a:lnTo>
                <a:lnTo>
                  <a:pt x="152" y="132"/>
                </a:lnTo>
                <a:lnTo>
                  <a:pt x="158" y="116"/>
                </a:lnTo>
                <a:lnTo>
                  <a:pt x="158" y="116"/>
                </a:lnTo>
                <a:lnTo>
                  <a:pt x="158" y="116"/>
                </a:lnTo>
                <a:lnTo>
                  <a:pt x="170" y="90"/>
                </a:lnTo>
                <a:lnTo>
                  <a:pt x="188" y="68"/>
                </a:lnTo>
                <a:lnTo>
                  <a:pt x="208" y="48"/>
                </a:lnTo>
                <a:lnTo>
                  <a:pt x="230" y="30"/>
                </a:lnTo>
                <a:lnTo>
                  <a:pt x="254" y="18"/>
                </a:lnTo>
                <a:lnTo>
                  <a:pt x="280" y="8"/>
                </a:lnTo>
                <a:lnTo>
                  <a:pt x="306" y="2"/>
                </a:lnTo>
                <a:lnTo>
                  <a:pt x="334" y="0"/>
                </a:lnTo>
                <a:lnTo>
                  <a:pt x="334" y="0"/>
                </a:lnTo>
                <a:lnTo>
                  <a:pt x="334" y="0"/>
                </a:lnTo>
                <a:lnTo>
                  <a:pt x="354" y="0"/>
                </a:lnTo>
                <a:lnTo>
                  <a:pt x="372" y="4"/>
                </a:lnTo>
                <a:lnTo>
                  <a:pt x="392" y="8"/>
                </a:lnTo>
                <a:lnTo>
                  <a:pt x="410" y="16"/>
                </a:lnTo>
                <a:lnTo>
                  <a:pt x="410" y="16"/>
                </a:lnTo>
                <a:lnTo>
                  <a:pt x="410" y="16"/>
                </a:lnTo>
                <a:lnTo>
                  <a:pt x="430" y="26"/>
                </a:lnTo>
                <a:lnTo>
                  <a:pt x="446" y="36"/>
                </a:lnTo>
                <a:lnTo>
                  <a:pt x="462" y="50"/>
                </a:lnTo>
                <a:lnTo>
                  <a:pt x="476" y="64"/>
                </a:lnTo>
                <a:lnTo>
                  <a:pt x="490" y="78"/>
                </a:lnTo>
                <a:lnTo>
                  <a:pt x="500" y="96"/>
                </a:lnTo>
                <a:lnTo>
                  <a:pt x="510" y="114"/>
                </a:lnTo>
                <a:lnTo>
                  <a:pt x="516" y="132"/>
                </a:lnTo>
                <a:lnTo>
                  <a:pt x="516" y="132"/>
                </a:lnTo>
                <a:lnTo>
                  <a:pt x="516" y="132"/>
                </a:lnTo>
                <a:lnTo>
                  <a:pt x="538" y="126"/>
                </a:lnTo>
                <a:lnTo>
                  <a:pt x="560" y="126"/>
                </a:lnTo>
                <a:lnTo>
                  <a:pt x="560" y="126"/>
                </a:lnTo>
                <a:lnTo>
                  <a:pt x="560" y="126"/>
                </a:lnTo>
                <a:lnTo>
                  <a:pt x="576" y="126"/>
                </a:lnTo>
                <a:lnTo>
                  <a:pt x="592" y="128"/>
                </a:lnTo>
                <a:lnTo>
                  <a:pt x="606" y="132"/>
                </a:lnTo>
                <a:lnTo>
                  <a:pt x="622" y="138"/>
                </a:lnTo>
                <a:lnTo>
                  <a:pt x="622" y="138"/>
                </a:lnTo>
                <a:lnTo>
                  <a:pt x="622" y="138"/>
                </a:lnTo>
                <a:lnTo>
                  <a:pt x="640" y="146"/>
                </a:lnTo>
                <a:lnTo>
                  <a:pt x="656" y="158"/>
                </a:lnTo>
                <a:lnTo>
                  <a:pt x="670" y="170"/>
                </a:lnTo>
                <a:lnTo>
                  <a:pt x="682" y="184"/>
                </a:lnTo>
                <a:lnTo>
                  <a:pt x="692" y="198"/>
                </a:lnTo>
                <a:lnTo>
                  <a:pt x="702" y="214"/>
                </a:lnTo>
                <a:lnTo>
                  <a:pt x="708" y="232"/>
                </a:lnTo>
                <a:lnTo>
                  <a:pt x="712" y="250"/>
                </a:lnTo>
                <a:lnTo>
                  <a:pt x="712" y="250"/>
                </a:lnTo>
                <a:lnTo>
                  <a:pt x="712" y="250"/>
                </a:lnTo>
                <a:lnTo>
                  <a:pt x="726" y="252"/>
                </a:lnTo>
                <a:lnTo>
                  <a:pt x="740" y="256"/>
                </a:lnTo>
                <a:lnTo>
                  <a:pt x="740" y="256"/>
                </a:lnTo>
                <a:lnTo>
                  <a:pt x="740" y="256"/>
                </a:lnTo>
                <a:lnTo>
                  <a:pt x="740" y="256"/>
                </a:lnTo>
                <a:lnTo>
                  <a:pt x="740" y="256"/>
                </a:lnTo>
                <a:lnTo>
                  <a:pt x="752" y="262"/>
                </a:lnTo>
                <a:lnTo>
                  <a:pt x="762" y="270"/>
                </a:lnTo>
                <a:lnTo>
                  <a:pt x="772" y="280"/>
                </a:lnTo>
                <a:lnTo>
                  <a:pt x="780" y="292"/>
                </a:lnTo>
                <a:lnTo>
                  <a:pt x="786" y="302"/>
                </a:lnTo>
                <a:lnTo>
                  <a:pt x="792" y="316"/>
                </a:lnTo>
                <a:lnTo>
                  <a:pt x="794" y="328"/>
                </a:lnTo>
                <a:lnTo>
                  <a:pt x="796" y="342"/>
                </a:lnTo>
                <a:lnTo>
                  <a:pt x="796" y="342"/>
                </a:lnTo>
                <a:lnTo>
                  <a:pt x="796" y="342"/>
                </a:lnTo>
                <a:lnTo>
                  <a:pt x="794" y="360"/>
                </a:lnTo>
                <a:lnTo>
                  <a:pt x="788" y="378"/>
                </a:lnTo>
                <a:lnTo>
                  <a:pt x="788" y="378"/>
                </a:lnTo>
                <a:lnTo>
                  <a:pt x="788" y="378"/>
                </a:lnTo>
                <a:lnTo>
                  <a:pt x="782" y="390"/>
                </a:lnTo>
                <a:lnTo>
                  <a:pt x="774" y="400"/>
                </a:lnTo>
                <a:lnTo>
                  <a:pt x="766" y="410"/>
                </a:lnTo>
                <a:lnTo>
                  <a:pt x="756" y="418"/>
                </a:lnTo>
                <a:lnTo>
                  <a:pt x="746" y="424"/>
                </a:lnTo>
                <a:lnTo>
                  <a:pt x="736" y="430"/>
                </a:lnTo>
                <a:lnTo>
                  <a:pt x="724" y="434"/>
                </a:lnTo>
                <a:lnTo>
                  <a:pt x="712" y="436"/>
                </a:lnTo>
                <a:lnTo>
                  <a:pt x="712" y="436"/>
                </a:lnTo>
                <a:lnTo>
                  <a:pt x="710" y="436"/>
                </a:lnTo>
                <a:lnTo>
                  <a:pt x="142" y="436"/>
                </a:lnTo>
                <a:lnTo>
                  <a:pt x="142" y="436"/>
                </a:lnTo>
                <a:close/>
              </a:path>
            </a:pathLst>
          </a:custGeom>
          <a:solidFill>
            <a:sysClr val="window" lastClr="FFFFFF"/>
          </a:solidFill>
          <a:ln w="9525">
            <a:solidFill>
              <a:schemeClr val="bg2"/>
            </a:solidFill>
            <a:prstDash val="solid"/>
            <a:round/>
            <a:headEnd/>
            <a:tailEnd/>
          </a:ln>
          <a:extLst/>
        </p:spPr>
        <p:txBody>
          <a:bodyPr vert="horz" wrap="square" lIns="121888" tIns="365665" rIns="121888" bIns="60944" numCol="1" anchor="ctr" anchorCtr="0" compatLnSpc="1">
            <a:prstTxWarp prst="textNoShape">
              <a:avLst/>
            </a:prstTxWarp>
          </a:bodyPr>
          <a:lstStyle/>
          <a:p>
            <a:pPr algn="ctr" defTabSz="573431">
              <a:buSzPct val="100000"/>
              <a:defRPr/>
            </a:pPr>
            <a:r>
              <a:rPr lang="en-US" sz="1467" b="1" kern="0" dirty="0">
                <a:solidFill>
                  <a:prstClr val="white"/>
                </a:solidFill>
                <a:latin typeface="MetricHPE" panose="020B0503030202060203" pitchFamily="34" charset="0"/>
                <a:cs typeface="HP Simplified" pitchFamily="34" charset="0"/>
              </a:rPr>
              <a:t>Pic</a:t>
            </a:r>
          </a:p>
          <a:p>
            <a:pPr algn="ctr" defTabSz="573431">
              <a:buSzPct val="100000"/>
              <a:defRPr/>
            </a:pPr>
            <a:endParaRPr lang="en-US" sz="1467" b="1" kern="0" dirty="0">
              <a:solidFill>
                <a:prstClr val="white"/>
              </a:solidFill>
              <a:latin typeface="MetricHPE" panose="020B0503030202060203" pitchFamily="34" charset="0"/>
              <a:cs typeface="HP Simplified" pitchFamily="34" charset="0"/>
            </a:endParaRPr>
          </a:p>
        </p:txBody>
      </p:sp>
      <p:cxnSp>
        <p:nvCxnSpPr>
          <p:cNvPr id="57" name="Straight Connector 56"/>
          <p:cNvCxnSpPr/>
          <p:nvPr/>
        </p:nvCxnSpPr>
        <p:spPr>
          <a:xfrm flipH="1">
            <a:off x="2806846" y="3445944"/>
            <a:ext cx="2" cy="587108"/>
          </a:xfrm>
          <a:prstGeom prst="line">
            <a:avLst/>
          </a:prstGeom>
          <a:noFill/>
          <a:ln w="38100" cap="flat" cmpd="sng" algn="ctr">
            <a:solidFill>
              <a:schemeClr val="accent2"/>
            </a:solidFill>
            <a:prstDash val="solid"/>
            <a:miter lim="800000"/>
          </a:ln>
          <a:effectLst/>
        </p:spPr>
      </p:cxnSp>
      <p:cxnSp>
        <p:nvCxnSpPr>
          <p:cNvPr id="58" name="Straight Connector 57"/>
          <p:cNvCxnSpPr/>
          <p:nvPr/>
        </p:nvCxnSpPr>
        <p:spPr>
          <a:xfrm>
            <a:off x="4536245" y="4084158"/>
            <a:ext cx="0" cy="640080"/>
          </a:xfrm>
          <a:prstGeom prst="line">
            <a:avLst/>
          </a:prstGeom>
          <a:noFill/>
          <a:ln w="38100" cap="flat" cmpd="sng" algn="ctr">
            <a:solidFill>
              <a:schemeClr val="accent2"/>
            </a:solidFill>
            <a:prstDash val="solid"/>
            <a:miter lim="800000"/>
          </a:ln>
          <a:effectLst/>
        </p:spPr>
      </p:cxnSp>
      <p:sp>
        <p:nvSpPr>
          <p:cNvPr id="69" name="Rectangle 65"/>
          <p:cNvSpPr/>
          <p:nvPr/>
        </p:nvSpPr>
        <p:spPr bwMode="ltGray">
          <a:xfrm>
            <a:off x="2404033" y="4675714"/>
            <a:ext cx="3433608" cy="648809"/>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9728" rIns="109728" rtlCol="0" anchor="ctr"/>
          <a:lstStyle/>
          <a:p>
            <a:pPr algn="ctr">
              <a:lnSpc>
                <a:spcPct val="90000"/>
              </a:lnSpc>
            </a:pPr>
            <a:r>
              <a:rPr lang="en-US" sz="1400" b="1">
                <a:solidFill>
                  <a:prstClr val="black"/>
                </a:solidFill>
                <a:latin typeface="MetricHPE" panose="020B0503030202060203" pitchFamily="34" charset="0"/>
                <a:ea typeface="Arial" charset="0"/>
                <a:cs typeface="Arial" charset="0"/>
              </a:rPr>
              <a:t>Traditional and cloud</a:t>
            </a:r>
            <a:endParaRPr lang="en-US" sz="1400" b="1" dirty="0">
              <a:solidFill>
                <a:prstClr val="black"/>
              </a:solidFill>
              <a:latin typeface="MetricHPE" panose="020B0503030202060203" pitchFamily="34" charset="0"/>
              <a:ea typeface="Arial" charset="0"/>
              <a:cs typeface="Arial" charset="0"/>
            </a:endParaRPr>
          </a:p>
          <a:p>
            <a:pPr algn="ctr">
              <a:lnSpc>
                <a:spcPct val="90000"/>
              </a:lnSpc>
            </a:pPr>
            <a:r>
              <a:rPr lang="en-US" sz="1200" b="1" dirty="0">
                <a:solidFill>
                  <a:prstClr val="black"/>
                </a:solidFill>
                <a:latin typeface="MetricHPE" panose="020B0503030202060203" pitchFamily="34" charset="0"/>
                <a:ea typeface="Arial" charset="0"/>
                <a:cs typeface="Arial" charset="0"/>
              </a:rPr>
              <a:t>Bare Metal, VMWare, OpenStack, Containers</a:t>
            </a:r>
          </a:p>
        </p:txBody>
      </p:sp>
      <p:sp>
        <p:nvSpPr>
          <p:cNvPr id="54" name="Title 1"/>
          <p:cNvSpPr txBox="1">
            <a:spLocks/>
          </p:cNvSpPr>
          <p:nvPr/>
        </p:nvSpPr>
        <p:spPr>
          <a:xfrm>
            <a:off x="609441" y="521208"/>
            <a:ext cx="10969943" cy="41148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lnSpc>
                <a:spcPct val="100000"/>
              </a:lnSpc>
            </a:pPr>
            <a:r>
              <a:rPr lang="en-US" dirty="0">
                <a:solidFill>
                  <a:prstClr val="white"/>
                </a:solidFill>
                <a:latin typeface="MetricHPE" panose="020B0503030202060203" pitchFamily="34" charset="0"/>
              </a:rPr>
              <a:t>HPE OneSphere Overview </a:t>
            </a:r>
            <a:endParaRPr lang="en-GB" dirty="0">
              <a:solidFill>
                <a:prstClr val="white"/>
              </a:solidFill>
              <a:latin typeface="MetricHPE" panose="020B0503030202060203" pitchFamily="34" charset="0"/>
            </a:endParaRPr>
          </a:p>
        </p:txBody>
      </p:sp>
      <p:sp>
        <p:nvSpPr>
          <p:cNvPr id="61" name="Rectangle 65"/>
          <p:cNvSpPr/>
          <p:nvPr/>
        </p:nvSpPr>
        <p:spPr bwMode="ltGray">
          <a:xfrm>
            <a:off x="1791508" y="5724102"/>
            <a:ext cx="2032660" cy="630513"/>
          </a:xfrm>
          <a:prstGeom prst="rect">
            <a:avLst/>
          </a:prstGeom>
          <a:solidFill>
            <a:sysClr val="window" lastClr="FFFFFF"/>
          </a:solidFill>
          <a:ln w="38100" cap="flat" cmpd="sng" algn="ctr">
            <a:solidFill>
              <a:schemeClr val="accent2"/>
            </a:solidFill>
            <a:prstDash val="solid"/>
            <a:miter lim="800000"/>
          </a:ln>
          <a:effectLst/>
        </p:spPr>
        <p:txBody>
          <a:bodyPr lIns="109728" rIns="109728" rtlCol="0" anchor="ctr"/>
          <a:lstStyle/>
          <a:p>
            <a:pPr algn="ctr">
              <a:lnSpc>
                <a:spcPct val="90000"/>
              </a:lnSpc>
              <a:defRPr/>
            </a:pPr>
            <a:r>
              <a:rPr lang="en-US" sz="1400" b="1" kern="0" dirty="0">
                <a:solidFill>
                  <a:prstClr val="black"/>
                </a:solidFill>
                <a:latin typeface="MetricHPE" panose="020B0503030202060203" pitchFamily="34" charset="0"/>
                <a:ea typeface="Arial" charset="0"/>
                <a:cs typeface="Arial" charset="0"/>
              </a:rPr>
              <a:t>On-premises software-defined infrastructure</a:t>
            </a:r>
            <a:endParaRPr lang="en-US" sz="1400" kern="0" dirty="0">
              <a:solidFill>
                <a:prstClr val="black"/>
              </a:solidFill>
              <a:latin typeface="MetricHPE" panose="020B0503030202060203" pitchFamily="34" charset="0"/>
              <a:ea typeface="Arial" charset="0"/>
              <a:cs typeface="Arial" charset="0"/>
            </a:endParaRPr>
          </a:p>
        </p:txBody>
      </p:sp>
      <p:cxnSp>
        <p:nvCxnSpPr>
          <p:cNvPr id="70" name="Straight Connector 69"/>
          <p:cNvCxnSpPr/>
          <p:nvPr/>
        </p:nvCxnSpPr>
        <p:spPr>
          <a:xfrm>
            <a:off x="1026437" y="4056158"/>
            <a:ext cx="0" cy="731520"/>
          </a:xfrm>
          <a:prstGeom prst="line">
            <a:avLst/>
          </a:prstGeom>
          <a:noFill/>
          <a:ln w="38100" cap="flat" cmpd="sng" algn="ctr">
            <a:solidFill>
              <a:schemeClr val="accent2"/>
            </a:solidFill>
            <a:prstDash val="solid"/>
            <a:miter lim="800000"/>
          </a:ln>
          <a:effectLst/>
        </p:spPr>
      </p:cxnSp>
      <p:cxnSp>
        <p:nvCxnSpPr>
          <p:cNvPr id="82" name="Straight Connector 81"/>
          <p:cNvCxnSpPr/>
          <p:nvPr/>
        </p:nvCxnSpPr>
        <p:spPr>
          <a:xfrm flipV="1">
            <a:off x="1026437" y="4033052"/>
            <a:ext cx="3509808" cy="0"/>
          </a:xfrm>
          <a:prstGeom prst="line">
            <a:avLst/>
          </a:prstGeom>
          <a:noFill/>
          <a:ln w="38100" cap="flat" cmpd="sng" algn="ctr">
            <a:solidFill>
              <a:schemeClr val="accent2"/>
            </a:solidFill>
            <a:prstDash val="solid"/>
            <a:miter lim="800000"/>
            <a:headEnd type="oval" w="med" len="med"/>
            <a:tailEnd type="oval" w="med" len="med"/>
          </a:ln>
          <a:effectLst/>
        </p:spPr>
      </p:cxnSp>
      <p:sp>
        <p:nvSpPr>
          <p:cNvPr id="68" name="Rectangle 67"/>
          <p:cNvSpPr/>
          <p:nvPr/>
        </p:nvSpPr>
        <p:spPr>
          <a:xfrm>
            <a:off x="1235476" y="4126804"/>
            <a:ext cx="3128421" cy="286232"/>
          </a:xfrm>
          <a:prstGeom prst="rect">
            <a:avLst/>
          </a:prstGeom>
          <a:noFill/>
        </p:spPr>
        <p:txBody>
          <a:bodyPr wrap="none">
            <a:spAutoFit/>
          </a:bodyPr>
          <a:lstStyle/>
          <a:p>
            <a:pPr algn="ctr">
              <a:lnSpc>
                <a:spcPct val="90000"/>
              </a:lnSpc>
            </a:pPr>
            <a:r>
              <a:rPr lang="en-US" sz="1400" dirty="0">
                <a:solidFill>
                  <a:prstClr val="black"/>
                </a:solidFill>
                <a:latin typeface="MetricHPE" panose="020B0503030202060203" pitchFamily="34" charset="0"/>
                <a:ea typeface="Arial" charset="0"/>
                <a:cs typeface="Arial" charset="0"/>
              </a:rPr>
              <a:t>Multi-cloud/Multi-site virtual resource pool</a:t>
            </a:r>
          </a:p>
        </p:txBody>
      </p:sp>
      <p:grpSp>
        <p:nvGrpSpPr>
          <p:cNvPr id="3" name="Group 2"/>
          <p:cNvGrpSpPr/>
          <p:nvPr/>
        </p:nvGrpSpPr>
        <p:grpSpPr>
          <a:xfrm>
            <a:off x="173988" y="4440769"/>
            <a:ext cx="1845625" cy="877520"/>
            <a:chOff x="306651" y="4737994"/>
            <a:chExt cx="1845625" cy="877520"/>
          </a:xfrm>
        </p:grpSpPr>
        <p:grpSp>
          <p:nvGrpSpPr>
            <p:cNvPr id="73" name="Group 72"/>
            <p:cNvGrpSpPr/>
            <p:nvPr/>
          </p:nvGrpSpPr>
          <p:grpSpPr>
            <a:xfrm>
              <a:off x="1158784" y="5121215"/>
              <a:ext cx="993492" cy="487736"/>
              <a:chOff x="311085" y="1151908"/>
              <a:chExt cx="806530" cy="522035"/>
            </a:xfrm>
          </p:grpSpPr>
          <p:sp>
            <p:nvSpPr>
              <p:cNvPr id="74" name="Freeform 73"/>
              <p:cNvSpPr>
                <a:spLocks noChangeAspect="1"/>
              </p:cNvSpPr>
              <p:nvPr/>
            </p:nvSpPr>
            <p:spPr bwMode="auto">
              <a:xfrm>
                <a:off x="311085" y="1151908"/>
                <a:ext cx="806530" cy="522035"/>
              </a:xfrm>
              <a:custGeom>
                <a:avLst/>
                <a:gdLst>
                  <a:gd name="T0" fmla="*/ 142 w 796"/>
                  <a:gd name="T1" fmla="*/ 436 h 436"/>
                  <a:gd name="T2" fmla="*/ 130 w 796"/>
                  <a:gd name="T3" fmla="*/ 436 h 436"/>
                  <a:gd name="T4" fmla="*/ 102 w 796"/>
                  <a:gd name="T5" fmla="*/ 430 h 436"/>
                  <a:gd name="T6" fmla="*/ 88 w 796"/>
                  <a:gd name="T7" fmla="*/ 424 h 436"/>
                  <a:gd name="T8" fmla="*/ 68 w 796"/>
                  <a:gd name="T9" fmla="*/ 414 h 436"/>
                  <a:gd name="T10" fmla="*/ 36 w 796"/>
                  <a:gd name="T11" fmla="*/ 386 h 436"/>
                  <a:gd name="T12" fmla="*/ 14 w 796"/>
                  <a:gd name="T13" fmla="*/ 352 h 436"/>
                  <a:gd name="T14" fmla="*/ 2 w 796"/>
                  <a:gd name="T15" fmla="*/ 312 h 436"/>
                  <a:gd name="T16" fmla="*/ 0 w 796"/>
                  <a:gd name="T17" fmla="*/ 292 h 436"/>
                  <a:gd name="T18" fmla="*/ 2 w 796"/>
                  <a:gd name="T19" fmla="*/ 278 h 436"/>
                  <a:gd name="T20" fmla="*/ 8 w 796"/>
                  <a:gd name="T21" fmla="*/ 248 h 436"/>
                  <a:gd name="T22" fmla="*/ 12 w 796"/>
                  <a:gd name="T23" fmla="*/ 234 h 436"/>
                  <a:gd name="T24" fmla="*/ 22 w 796"/>
                  <a:gd name="T25" fmla="*/ 214 h 436"/>
                  <a:gd name="T26" fmla="*/ 50 w 796"/>
                  <a:gd name="T27" fmla="*/ 182 h 436"/>
                  <a:gd name="T28" fmla="*/ 86 w 796"/>
                  <a:gd name="T29" fmla="*/ 160 h 436"/>
                  <a:gd name="T30" fmla="*/ 124 w 796"/>
                  <a:gd name="T31" fmla="*/ 148 h 436"/>
                  <a:gd name="T32" fmla="*/ 146 w 796"/>
                  <a:gd name="T33" fmla="*/ 148 h 436"/>
                  <a:gd name="T34" fmla="*/ 146 w 796"/>
                  <a:gd name="T35" fmla="*/ 148 h 436"/>
                  <a:gd name="T36" fmla="*/ 146 w 796"/>
                  <a:gd name="T37" fmla="*/ 148 h 436"/>
                  <a:gd name="T38" fmla="*/ 158 w 796"/>
                  <a:gd name="T39" fmla="*/ 116 h 436"/>
                  <a:gd name="T40" fmla="*/ 158 w 796"/>
                  <a:gd name="T41" fmla="*/ 116 h 436"/>
                  <a:gd name="T42" fmla="*/ 188 w 796"/>
                  <a:gd name="T43" fmla="*/ 68 h 436"/>
                  <a:gd name="T44" fmla="*/ 230 w 796"/>
                  <a:gd name="T45" fmla="*/ 30 h 436"/>
                  <a:gd name="T46" fmla="*/ 280 w 796"/>
                  <a:gd name="T47" fmla="*/ 8 h 436"/>
                  <a:gd name="T48" fmla="*/ 334 w 796"/>
                  <a:gd name="T49" fmla="*/ 0 h 436"/>
                  <a:gd name="T50" fmla="*/ 334 w 796"/>
                  <a:gd name="T51" fmla="*/ 0 h 436"/>
                  <a:gd name="T52" fmla="*/ 372 w 796"/>
                  <a:gd name="T53" fmla="*/ 4 h 436"/>
                  <a:gd name="T54" fmla="*/ 410 w 796"/>
                  <a:gd name="T55" fmla="*/ 16 h 436"/>
                  <a:gd name="T56" fmla="*/ 410 w 796"/>
                  <a:gd name="T57" fmla="*/ 16 h 436"/>
                  <a:gd name="T58" fmla="*/ 446 w 796"/>
                  <a:gd name="T59" fmla="*/ 36 h 436"/>
                  <a:gd name="T60" fmla="*/ 476 w 796"/>
                  <a:gd name="T61" fmla="*/ 64 h 436"/>
                  <a:gd name="T62" fmla="*/ 500 w 796"/>
                  <a:gd name="T63" fmla="*/ 96 h 436"/>
                  <a:gd name="T64" fmla="*/ 516 w 796"/>
                  <a:gd name="T65" fmla="*/ 132 h 436"/>
                  <a:gd name="T66" fmla="*/ 516 w 796"/>
                  <a:gd name="T67" fmla="*/ 132 h 436"/>
                  <a:gd name="T68" fmla="*/ 560 w 796"/>
                  <a:gd name="T69" fmla="*/ 126 h 436"/>
                  <a:gd name="T70" fmla="*/ 560 w 796"/>
                  <a:gd name="T71" fmla="*/ 126 h 436"/>
                  <a:gd name="T72" fmla="*/ 592 w 796"/>
                  <a:gd name="T73" fmla="*/ 128 h 436"/>
                  <a:gd name="T74" fmla="*/ 622 w 796"/>
                  <a:gd name="T75" fmla="*/ 138 h 436"/>
                  <a:gd name="T76" fmla="*/ 622 w 796"/>
                  <a:gd name="T77" fmla="*/ 138 h 436"/>
                  <a:gd name="T78" fmla="*/ 656 w 796"/>
                  <a:gd name="T79" fmla="*/ 158 h 436"/>
                  <a:gd name="T80" fmla="*/ 682 w 796"/>
                  <a:gd name="T81" fmla="*/ 184 h 436"/>
                  <a:gd name="T82" fmla="*/ 702 w 796"/>
                  <a:gd name="T83" fmla="*/ 214 h 436"/>
                  <a:gd name="T84" fmla="*/ 712 w 796"/>
                  <a:gd name="T85" fmla="*/ 250 h 436"/>
                  <a:gd name="T86" fmla="*/ 712 w 796"/>
                  <a:gd name="T87" fmla="*/ 250 h 436"/>
                  <a:gd name="T88" fmla="*/ 740 w 796"/>
                  <a:gd name="T89" fmla="*/ 256 h 436"/>
                  <a:gd name="T90" fmla="*/ 740 w 796"/>
                  <a:gd name="T91" fmla="*/ 256 h 436"/>
                  <a:gd name="T92" fmla="*/ 740 w 796"/>
                  <a:gd name="T93" fmla="*/ 256 h 436"/>
                  <a:gd name="T94" fmla="*/ 762 w 796"/>
                  <a:gd name="T95" fmla="*/ 270 h 436"/>
                  <a:gd name="T96" fmla="*/ 780 w 796"/>
                  <a:gd name="T97" fmla="*/ 292 h 436"/>
                  <a:gd name="T98" fmla="*/ 792 w 796"/>
                  <a:gd name="T99" fmla="*/ 316 h 436"/>
                  <a:gd name="T100" fmla="*/ 796 w 796"/>
                  <a:gd name="T101" fmla="*/ 342 h 436"/>
                  <a:gd name="T102" fmla="*/ 796 w 796"/>
                  <a:gd name="T103" fmla="*/ 342 h 436"/>
                  <a:gd name="T104" fmla="*/ 788 w 796"/>
                  <a:gd name="T105" fmla="*/ 378 h 436"/>
                  <a:gd name="T106" fmla="*/ 788 w 796"/>
                  <a:gd name="T107" fmla="*/ 378 h 436"/>
                  <a:gd name="T108" fmla="*/ 774 w 796"/>
                  <a:gd name="T109" fmla="*/ 400 h 436"/>
                  <a:gd name="T110" fmla="*/ 756 w 796"/>
                  <a:gd name="T111" fmla="*/ 418 h 436"/>
                  <a:gd name="T112" fmla="*/ 736 w 796"/>
                  <a:gd name="T113" fmla="*/ 430 h 436"/>
                  <a:gd name="T114" fmla="*/ 712 w 796"/>
                  <a:gd name="T115" fmla="*/ 436 h 436"/>
                  <a:gd name="T116" fmla="*/ 710 w 796"/>
                  <a:gd name="T117" fmla="*/ 436 h 436"/>
                  <a:gd name="T118" fmla="*/ 142 w 796"/>
                  <a:gd name="T119"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96" h="436">
                    <a:moveTo>
                      <a:pt x="142" y="436"/>
                    </a:moveTo>
                    <a:lnTo>
                      <a:pt x="142" y="436"/>
                    </a:lnTo>
                    <a:lnTo>
                      <a:pt x="142" y="436"/>
                    </a:lnTo>
                    <a:lnTo>
                      <a:pt x="130" y="436"/>
                    </a:lnTo>
                    <a:lnTo>
                      <a:pt x="116" y="432"/>
                    </a:lnTo>
                    <a:lnTo>
                      <a:pt x="102" y="430"/>
                    </a:lnTo>
                    <a:lnTo>
                      <a:pt x="88" y="424"/>
                    </a:lnTo>
                    <a:lnTo>
                      <a:pt x="88" y="424"/>
                    </a:lnTo>
                    <a:lnTo>
                      <a:pt x="88" y="424"/>
                    </a:lnTo>
                    <a:lnTo>
                      <a:pt x="68" y="414"/>
                    </a:lnTo>
                    <a:lnTo>
                      <a:pt x="52" y="402"/>
                    </a:lnTo>
                    <a:lnTo>
                      <a:pt x="36" y="386"/>
                    </a:lnTo>
                    <a:lnTo>
                      <a:pt x="24" y="370"/>
                    </a:lnTo>
                    <a:lnTo>
                      <a:pt x="14" y="352"/>
                    </a:lnTo>
                    <a:lnTo>
                      <a:pt x="6" y="332"/>
                    </a:lnTo>
                    <a:lnTo>
                      <a:pt x="2" y="312"/>
                    </a:lnTo>
                    <a:lnTo>
                      <a:pt x="0" y="292"/>
                    </a:lnTo>
                    <a:lnTo>
                      <a:pt x="0" y="292"/>
                    </a:lnTo>
                    <a:lnTo>
                      <a:pt x="0" y="292"/>
                    </a:lnTo>
                    <a:lnTo>
                      <a:pt x="2" y="278"/>
                    </a:lnTo>
                    <a:lnTo>
                      <a:pt x="4" y="262"/>
                    </a:lnTo>
                    <a:lnTo>
                      <a:pt x="8" y="248"/>
                    </a:lnTo>
                    <a:lnTo>
                      <a:pt x="12" y="234"/>
                    </a:lnTo>
                    <a:lnTo>
                      <a:pt x="12" y="234"/>
                    </a:lnTo>
                    <a:lnTo>
                      <a:pt x="12" y="234"/>
                    </a:lnTo>
                    <a:lnTo>
                      <a:pt x="22" y="214"/>
                    </a:lnTo>
                    <a:lnTo>
                      <a:pt x="36" y="198"/>
                    </a:lnTo>
                    <a:lnTo>
                      <a:pt x="50" y="182"/>
                    </a:lnTo>
                    <a:lnTo>
                      <a:pt x="66" y="170"/>
                    </a:lnTo>
                    <a:lnTo>
                      <a:pt x="86" y="160"/>
                    </a:lnTo>
                    <a:lnTo>
                      <a:pt x="104" y="154"/>
                    </a:lnTo>
                    <a:lnTo>
                      <a:pt x="124" y="148"/>
                    </a:lnTo>
                    <a:lnTo>
                      <a:pt x="146" y="148"/>
                    </a:lnTo>
                    <a:lnTo>
                      <a:pt x="146" y="148"/>
                    </a:lnTo>
                    <a:lnTo>
                      <a:pt x="146" y="148"/>
                    </a:lnTo>
                    <a:lnTo>
                      <a:pt x="146" y="148"/>
                    </a:lnTo>
                    <a:lnTo>
                      <a:pt x="146" y="148"/>
                    </a:lnTo>
                    <a:lnTo>
                      <a:pt x="146" y="148"/>
                    </a:lnTo>
                    <a:lnTo>
                      <a:pt x="152" y="132"/>
                    </a:lnTo>
                    <a:lnTo>
                      <a:pt x="158" y="116"/>
                    </a:lnTo>
                    <a:lnTo>
                      <a:pt x="158" y="116"/>
                    </a:lnTo>
                    <a:lnTo>
                      <a:pt x="158" y="116"/>
                    </a:lnTo>
                    <a:lnTo>
                      <a:pt x="170" y="90"/>
                    </a:lnTo>
                    <a:lnTo>
                      <a:pt x="188" y="68"/>
                    </a:lnTo>
                    <a:lnTo>
                      <a:pt x="208" y="48"/>
                    </a:lnTo>
                    <a:lnTo>
                      <a:pt x="230" y="30"/>
                    </a:lnTo>
                    <a:lnTo>
                      <a:pt x="254" y="18"/>
                    </a:lnTo>
                    <a:lnTo>
                      <a:pt x="280" y="8"/>
                    </a:lnTo>
                    <a:lnTo>
                      <a:pt x="306" y="2"/>
                    </a:lnTo>
                    <a:lnTo>
                      <a:pt x="334" y="0"/>
                    </a:lnTo>
                    <a:lnTo>
                      <a:pt x="334" y="0"/>
                    </a:lnTo>
                    <a:lnTo>
                      <a:pt x="334" y="0"/>
                    </a:lnTo>
                    <a:lnTo>
                      <a:pt x="354" y="0"/>
                    </a:lnTo>
                    <a:lnTo>
                      <a:pt x="372" y="4"/>
                    </a:lnTo>
                    <a:lnTo>
                      <a:pt x="392" y="8"/>
                    </a:lnTo>
                    <a:lnTo>
                      <a:pt x="410" y="16"/>
                    </a:lnTo>
                    <a:lnTo>
                      <a:pt x="410" y="16"/>
                    </a:lnTo>
                    <a:lnTo>
                      <a:pt x="410" y="16"/>
                    </a:lnTo>
                    <a:lnTo>
                      <a:pt x="430" y="26"/>
                    </a:lnTo>
                    <a:lnTo>
                      <a:pt x="446" y="36"/>
                    </a:lnTo>
                    <a:lnTo>
                      <a:pt x="462" y="50"/>
                    </a:lnTo>
                    <a:lnTo>
                      <a:pt x="476" y="64"/>
                    </a:lnTo>
                    <a:lnTo>
                      <a:pt x="490" y="78"/>
                    </a:lnTo>
                    <a:lnTo>
                      <a:pt x="500" y="96"/>
                    </a:lnTo>
                    <a:lnTo>
                      <a:pt x="510" y="114"/>
                    </a:lnTo>
                    <a:lnTo>
                      <a:pt x="516" y="132"/>
                    </a:lnTo>
                    <a:lnTo>
                      <a:pt x="516" y="132"/>
                    </a:lnTo>
                    <a:lnTo>
                      <a:pt x="516" y="132"/>
                    </a:lnTo>
                    <a:lnTo>
                      <a:pt x="538" y="126"/>
                    </a:lnTo>
                    <a:lnTo>
                      <a:pt x="560" y="126"/>
                    </a:lnTo>
                    <a:lnTo>
                      <a:pt x="560" y="126"/>
                    </a:lnTo>
                    <a:lnTo>
                      <a:pt x="560" y="126"/>
                    </a:lnTo>
                    <a:lnTo>
                      <a:pt x="576" y="126"/>
                    </a:lnTo>
                    <a:lnTo>
                      <a:pt x="592" y="128"/>
                    </a:lnTo>
                    <a:lnTo>
                      <a:pt x="606" y="132"/>
                    </a:lnTo>
                    <a:lnTo>
                      <a:pt x="622" y="138"/>
                    </a:lnTo>
                    <a:lnTo>
                      <a:pt x="622" y="138"/>
                    </a:lnTo>
                    <a:lnTo>
                      <a:pt x="622" y="138"/>
                    </a:lnTo>
                    <a:lnTo>
                      <a:pt x="640" y="146"/>
                    </a:lnTo>
                    <a:lnTo>
                      <a:pt x="656" y="158"/>
                    </a:lnTo>
                    <a:lnTo>
                      <a:pt x="670" y="170"/>
                    </a:lnTo>
                    <a:lnTo>
                      <a:pt x="682" y="184"/>
                    </a:lnTo>
                    <a:lnTo>
                      <a:pt x="692" y="198"/>
                    </a:lnTo>
                    <a:lnTo>
                      <a:pt x="702" y="214"/>
                    </a:lnTo>
                    <a:lnTo>
                      <a:pt x="708" y="232"/>
                    </a:lnTo>
                    <a:lnTo>
                      <a:pt x="712" y="250"/>
                    </a:lnTo>
                    <a:lnTo>
                      <a:pt x="712" y="250"/>
                    </a:lnTo>
                    <a:lnTo>
                      <a:pt x="712" y="250"/>
                    </a:lnTo>
                    <a:lnTo>
                      <a:pt x="726" y="252"/>
                    </a:lnTo>
                    <a:lnTo>
                      <a:pt x="740" y="256"/>
                    </a:lnTo>
                    <a:lnTo>
                      <a:pt x="740" y="256"/>
                    </a:lnTo>
                    <a:lnTo>
                      <a:pt x="740" y="256"/>
                    </a:lnTo>
                    <a:lnTo>
                      <a:pt x="740" y="256"/>
                    </a:lnTo>
                    <a:lnTo>
                      <a:pt x="740" y="256"/>
                    </a:lnTo>
                    <a:lnTo>
                      <a:pt x="752" y="262"/>
                    </a:lnTo>
                    <a:lnTo>
                      <a:pt x="762" y="270"/>
                    </a:lnTo>
                    <a:lnTo>
                      <a:pt x="772" y="280"/>
                    </a:lnTo>
                    <a:lnTo>
                      <a:pt x="780" y="292"/>
                    </a:lnTo>
                    <a:lnTo>
                      <a:pt x="786" y="302"/>
                    </a:lnTo>
                    <a:lnTo>
                      <a:pt x="792" y="316"/>
                    </a:lnTo>
                    <a:lnTo>
                      <a:pt x="794" y="328"/>
                    </a:lnTo>
                    <a:lnTo>
                      <a:pt x="796" y="342"/>
                    </a:lnTo>
                    <a:lnTo>
                      <a:pt x="796" y="342"/>
                    </a:lnTo>
                    <a:lnTo>
                      <a:pt x="796" y="342"/>
                    </a:lnTo>
                    <a:lnTo>
                      <a:pt x="794" y="360"/>
                    </a:lnTo>
                    <a:lnTo>
                      <a:pt x="788" y="378"/>
                    </a:lnTo>
                    <a:lnTo>
                      <a:pt x="788" y="378"/>
                    </a:lnTo>
                    <a:lnTo>
                      <a:pt x="788" y="378"/>
                    </a:lnTo>
                    <a:lnTo>
                      <a:pt x="782" y="390"/>
                    </a:lnTo>
                    <a:lnTo>
                      <a:pt x="774" y="400"/>
                    </a:lnTo>
                    <a:lnTo>
                      <a:pt x="766" y="410"/>
                    </a:lnTo>
                    <a:lnTo>
                      <a:pt x="756" y="418"/>
                    </a:lnTo>
                    <a:lnTo>
                      <a:pt x="746" y="424"/>
                    </a:lnTo>
                    <a:lnTo>
                      <a:pt x="736" y="430"/>
                    </a:lnTo>
                    <a:lnTo>
                      <a:pt x="724" y="434"/>
                    </a:lnTo>
                    <a:lnTo>
                      <a:pt x="712" y="436"/>
                    </a:lnTo>
                    <a:lnTo>
                      <a:pt x="712" y="436"/>
                    </a:lnTo>
                    <a:lnTo>
                      <a:pt x="710" y="436"/>
                    </a:lnTo>
                    <a:lnTo>
                      <a:pt x="142" y="436"/>
                    </a:lnTo>
                    <a:lnTo>
                      <a:pt x="142" y="436"/>
                    </a:lnTo>
                    <a:close/>
                  </a:path>
                </a:pathLst>
              </a:custGeom>
              <a:solidFill>
                <a:sysClr val="window" lastClr="FFFFFF"/>
              </a:solidFill>
              <a:ln w="9525">
                <a:solidFill>
                  <a:srgbClr val="FF8D6D">
                    <a:lumMod val="60000"/>
                    <a:lumOff val="40000"/>
                  </a:srgbClr>
                </a:solidFill>
                <a:prstDash val="solid"/>
                <a:round/>
                <a:headEnd/>
                <a:tailEnd/>
              </a:ln>
              <a:extLst/>
            </p:spPr>
            <p:txBody>
              <a:bodyPr vert="horz" wrap="square" lIns="121888" tIns="365665" rIns="121888" bIns="60944" numCol="1" anchor="ctr" anchorCtr="0" compatLnSpc="1">
                <a:prstTxWarp prst="textNoShape">
                  <a:avLst/>
                </a:prstTxWarp>
              </a:bodyPr>
              <a:lstStyle/>
              <a:p>
                <a:pPr algn="ctr" defTabSz="573431">
                  <a:buSzPct val="100000"/>
                  <a:defRPr/>
                </a:pPr>
                <a:r>
                  <a:rPr lang="en-US" sz="1467" b="1" kern="0" dirty="0">
                    <a:solidFill>
                      <a:prstClr val="white"/>
                    </a:solidFill>
                    <a:latin typeface="MetricHPE" panose="020B0503030202060203" pitchFamily="34" charset="0"/>
                    <a:cs typeface="HP Simplified" pitchFamily="34" charset="0"/>
                  </a:rPr>
                  <a:t>Pic</a:t>
                </a:r>
              </a:p>
              <a:p>
                <a:pPr algn="ctr" defTabSz="573431">
                  <a:buSzPct val="100000"/>
                  <a:defRPr/>
                </a:pPr>
                <a:endParaRPr lang="en-US" sz="1467" b="1" kern="0" dirty="0">
                  <a:solidFill>
                    <a:prstClr val="white"/>
                  </a:solidFill>
                  <a:latin typeface="MetricHPE" panose="020B0503030202060203" pitchFamily="34" charset="0"/>
                  <a:cs typeface="HP Simplified" pitchFamily="34" charset="0"/>
                </a:endParaRPr>
              </a:p>
            </p:txBody>
          </p:sp>
          <p:sp>
            <p:nvSpPr>
              <p:cNvPr id="75" name="Rectangle 74"/>
              <p:cNvSpPr/>
              <p:nvPr/>
            </p:nvSpPr>
            <p:spPr>
              <a:xfrm>
                <a:off x="437544" y="1283719"/>
                <a:ext cx="503566" cy="329421"/>
              </a:xfrm>
              <a:prstGeom prst="rect">
                <a:avLst/>
              </a:prstGeom>
            </p:spPr>
            <p:txBody>
              <a:bodyPr wrap="none">
                <a:spAutoFit/>
              </a:bodyPr>
              <a:lstStyle/>
              <a:p>
                <a:pPr algn="ctr">
                  <a:defRPr/>
                </a:pPr>
                <a:r>
                  <a:rPr lang="en-US" sz="1400" b="1" kern="0" dirty="0">
                    <a:solidFill>
                      <a:prstClr val="white">
                        <a:lumMod val="50000"/>
                      </a:prstClr>
                    </a:solidFill>
                    <a:latin typeface="MetricHPE" panose="020B0503030202060203" pitchFamily="34" charset="0"/>
                    <a:cs typeface="HP Simplified" pitchFamily="34" charset="0"/>
                  </a:rPr>
                  <a:t>Azure</a:t>
                </a:r>
                <a:endParaRPr lang="en-GB" sz="1400" kern="0" dirty="0">
                  <a:solidFill>
                    <a:prstClr val="white">
                      <a:lumMod val="50000"/>
                    </a:prstClr>
                  </a:solidFill>
                  <a:latin typeface="MetricHPE" panose="020B0503030202060203" pitchFamily="34" charset="0"/>
                </a:endParaRPr>
              </a:p>
            </p:txBody>
          </p:sp>
        </p:grpSp>
        <p:sp>
          <p:nvSpPr>
            <p:cNvPr id="53" name="Freeform 73"/>
            <p:cNvSpPr>
              <a:spLocks noChangeAspect="1"/>
            </p:cNvSpPr>
            <p:nvPr/>
          </p:nvSpPr>
          <p:spPr bwMode="auto">
            <a:xfrm>
              <a:off x="580519" y="4737994"/>
              <a:ext cx="934294" cy="487736"/>
            </a:xfrm>
            <a:custGeom>
              <a:avLst/>
              <a:gdLst>
                <a:gd name="T0" fmla="*/ 142 w 796"/>
                <a:gd name="T1" fmla="*/ 436 h 436"/>
                <a:gd name="T2" fmla="*/ 130 w 796"/>
                <a:gd name="T3" fmla="*/ 436 h 436"/>
                <a:gd name="T4" fmla="*/ 102 w 796"/>
                <a:gd name="T5" fmla="*/ 430 h 436"/>
                <a:gd name="T6" fmla="*/ 88 w 796"/>
                <a:gd name="T7" fmla="*/ 424 h 436"/>
                <a:gd name="T8" fmla="*/ 68 w 796"/>
                <a:gd name="T9" fmla="*/ 414 h 436"/>
                <a:gd name="T10" fmla="*/ 36 w 796"/>
                <a:gd name="T11" fmla="*/ 386 h 436"/>
                <a:gd name="T12" fmla="*/ 14 w 796"/>
                <a:gd name="T13" fmla="*/ 352 h 436"/>
                <a:gd name="T14" fmla="*/ 2 w 796"/>
                <a:gd name="T15" fmla="*/ 312 h 436"/>
                <a:gd name="T16" fmla="*/ 0 w 796"/>
                <a:gd name="T17" fmla="*/ 292 h 436"/>
                <a:gd name="T18" fmla="*/ 2 w 796"/>
                <a:gd name="T19" fmla="*/ 278 h 436"/>
                <a:gd name="T20" fmla="*/ 8 w 796"/>
                <a:gd name="T21" fmla="*/ 248 h 436"/>
                <a:gd name="T22" fmla="*/ 12 w 796"/>
                <a:gd name="T23" fmla="*/ 234 h 436"/>
                <a:gd name="T24" fmla="*/ 22 w 796"/>
                <a:gd name="T25" fmla="*/ 214 h 436"/>
                <a:gd name="T26" fmla="*/ 50 w 796"/>
                <a:gd name="T27" fmla="*/ 182 h 436"/>
                <a:gd name="T28" fmla="*/ 86 w 796"/>
                <a:gd name="T29" fmla="*/ 160 h 436"/>
                <a:gd name="T30" fmla="*/ 124 w 796"/>
                <a:gd name="T31" fmla="*/ 148 h 436"/>
                <a:gd name="T32" fmla="*/ 146 w 796"/>
                <a:gd name="T33" fmla="*/ 148 h 436"/>
                <a:gd name="T34" fmla="*/ 146 w 796"/>
                <a:gd name="T35" fmla="*/ 148 h 436"/>
                <a:gd name="T36" fmla="*/ 146 w 796"/>
                <a:gd name="T37" fmla="*/ 148 h 436"/>
                <a:gd name="T38" fmla="*/ 158 w 796"/>
                <a:gd name="T39" fmla="*/ 116 h 436"/>
                <a:gd name="T40" fmla="*/ 158 w 796"/>
                <a:gd name="T41" fmla="*/ 116 h 436"/>
                <a:gd name="T42" fmla="*/ 188 w 796"/>
                <a:gd name="T43" fmla="*/ 68 h 436"/>
                <a:gd name="T44" fmla="*/ 230 w 796"/>
                <a:gd name="T45" fmla="*/ 30 h 436"/>
                <a:gd name="T46" fmla="*/ 280 w 796"/>
                <a:gd name="T47" fmla="*/ 8 h 436"/>
                <a:gd name="T48" fmla="*/ 334 w 796"/>
                <a:gd name="T49" fmla="*/ 0 h 436"/>
                <a:gd name="T50" fmla="*/ 334 w 796"/>
                <a:gd name="T51" fmla="*/ 0 h 436"/>
                <a:gd name="T52" fmla="*/ 372 w 796"/>
                <a:gd name="T53" fmla="*/ 4 h 436"/>
                <a:gd name="T54" fmla="*/ 410 w 796"/>
                <a:gd name="T55" fmla="*/ 16 h 436"/>
                <a:gd name="T56" fmla="*/ 410 w 796"/>
                <a:gd name="T57" fmla="*/ 16 h 436"/>
                <a:gd name="T58" fmla="*/ 446 w 796"/>
                <a:gd name="T59" fmla="*/ 36 h 436"/>
                <a:gd name="T60" fmla="*/ 476 w 796"/>
                <a:gd name="T61" fmla="*/ 64 h 436"/>
                <a:gd name="T62" fmla="*/ 500 w 796"/>
                <a:gd name="T63" fmla="*/ 96 h 436"/>
                <a:gd name="T64" fmla="*/ 516 w 796"/>
                <a:gd name="T65" fmla="*/ 132 h 436"/>
                <a:gd name="T66" fmla="*/ 516 w 796"/>
                <a:gd name="T67" fmla="*/ 132 h 436"/>
                <a:gd name="T68" fmla="*/ 560 w 796"/>
                <a:gd name="T69" fmla="*/ 126 h 436"/>
                <a:gd name="T70" fmla="*/ 560 w 796"/>
                <a:gd name="T71" fmla="*/ 126 h 436"/>
                <a:gd name="T72" fmla="*/ 592 w 796"/>
                <a:gd name="T73" fmla="*/ 128 h 436"/>
                <a:gd name="T74" fmla="*/ 622 w 796"/>
                <a:gd name="T75" fmla="*/ 138 h 436"/>
                <a:gd name="T76" fmla="*/ 622 w 796"/>
                <a:gd name="T77" fmla="*/ 138 h 436"/>
                <a:gd name="T78" fmla="*/ 656 w 796"/>
                <a:gd name="T79" fmla="*/ 158 h 436"/>
                <a:gd name="T80" fmla="*/ 682 w 796"/>
                <a:gd name="T81" fmla="*/ 184 h 436"/>
                <a:gd name="T82" fmla="*/ 702 w 796"/>
                <a:gd name="T83" fmla="*/ 214 h 436"/>
                <a:gd name="T84" fmla="*/ 712 w 796"/>
                <a:gd name="T85" fmla="*/ 250 h 436"/>
                <a:gd name="T86" fmla="*/ 712 w 796"/>
                <a:gd name="T87" fmla="*/ 250 h 436"/>
                <a:gd name="T88" fmla="*/ 740 w 796"/>
                <a:gd name="T89" fmla="*/ 256 h 436"/>
                <a:gd name="T90" fmla="*/ 740 w 796"/>
                <a:gd name="T91" fmla="*/ 256 h 436"/>
                <a:gd name="T92" fmla="*/ 740 w 796"/>
                <a:gd name="T93" fmla="*/ 256 h 436"/>
                <a:gd name="T94" fmla="*/ 762 w 796"/>
                <a:gd name="T95" fmla="*/ 270 h 436"/>
                <a:gd name="T96" fmla="*/ 780 w 796"/>
                <a:gd name="T97" fmla="*/ 292 h 436"/>
                <a:gd name="T98" fmla="*/ 792 w 796"/>
                <a:gd name="T99" fmla="*/ 316 h 436"/>
                <a:gd name="T100" fmla="*/ 796 w 796"/>
                <a:gd name="T101" fmla="*/ 342 h 436"/>
                <a:gd name="T102" fmla="*/ 796 w 796"/>
                <a:gd name="T103" fmla="*/ 342 h 436"/>
                <a:gd name="T104" fmla="*/ 788 w 796"/>
                <a:gd name="T105" fmla="*/ 378 h 436"/>
                <a:gd name="T106" fmla="*/ 788 w 796"/>
                <a:gd name="T107" fmla="*/ 378 h 436"/>
                <a:gd name="T108" fmla="*/ 774 w 796"/>
                <a:gd name="T109" fmla="*/ 400 h 436"/>
                <a:gd name="T110" fmla="*/ 756 w 796"/>
                <a:gd name="T111" fmla="*/ 418 h 436"/>
                <a:gd name="T112" fmla="*/ 736 w 796"/>
                <a:gd name="T113" fmla="*/ 430 h 436"/>
                <a:gd name="T114" fmla="*/ 712 w 796"/>
                <a:gd name="T115" fmla="*/ 436 h 436"/>
                <a:gd name="T116" fmla="*/ 710 w 796"/>
                <a:gd name="T117" fmla="*/ 436 h 436"/>
                <a:gd name="T118" fmla="*/ 142 w 796"/>
                <a:gd name="T119"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96" h="436">
                  <a:moveTo>
                    <a:pt x="142" y="436"/>
                  </a:moveTo>
                  <a:lnTo>
                    <a:pt x="142" y="436"/>
                  </a:lnTo>
                  <a:lnTo>
                    <a:pt x="142" y="436"/>
                  </a:lnTo>
                  <a:lnTo>
                    <a:pt x="130" y="436"/>
                  </a:lnTo>
                  <a:lnTo>
                    <a:pt x="116" y="432"/>
                  </a:lnTo>
                  <a:lnTo>
                    <a:pt x="102" y="430"/>
                  </a:lnTo>
                  <a:lnTo>
                    <a:pt x="88" y="424"/>
                  </a:lnTo>
                  <a:lnTo>
                    <a:pt x="88" y="424"/>
                  </a:lnTo>
                  <a:lnTo>
                    <a:pt x="88" y="424"/>
                  </a:lnTo>
                  <a:lnTo>
                    <a:pt x="68" y="414"/>
                  </a:lnTo>
                  <a:lnTo>
                    <a:pt x="52" y="402"/>
                  </a:lnTo>
                  <a:lnTo>
                    <a:pt x="36" y="386"/>
                  </a:lnTo>
                  <a:lnTo>
                    <a:pt x="24" y="370"/>
                  </a:lnTo>
                  <a:lnTo>
                    <a:pt x="14" y="352"/>
                  </a:lnTo>
                  <a:lnTo>
                    <a:pt x="6" y="332"/>
                  </a:lnTo>
                  <a:lnTo>
                    <a:pt x="2" y="312"/>
                  </a:lnTo>
                  <a:lnTo>
                    <a:pt x="0" y="292"/>
                  </a:lnTo>
                  <a:lnTo>
                    <a:pt x="0" y="292"/>
                  </a:lnTo>
                  <a:lnTo>
                    <a:pt x="0" y="292"/>
                  </a:lnTo>
                  <a:lnTo>
                    <a:pt x="2" y="278"/>
                  </a:lnTo>
                  <a:lnTo>
                    <a:pt x="4" y="262"/>
                  </a:lnTo>
                  <a:lnTo>
                    <a:pt x="8" y="248"/>
                  </a:lnTo>
                  <a:lnTo>
                    <a:pt x="12" y="234"/>
                  </a:lnTo>
                  <a:lnTo>
                    <a:pt x="12" y="234"/>
                  </a:lnTo>
                  <a:lnTo>
                    <a:pt x="12" y="234"/>
                  </a:lnTo>
                  <a:lnTo>
                    <a:pt x="22" y="214"/>
                  </a:lnTo>
                  <a:lnTo>
                    <a:pt x="36" y="198"/>
                  </a:lnTo>
                  <a:lnTo>
                    <a:pt x="50" y="182"/>
                  </a:lnTo>
                  <a:lnTo>
                    <a:pt x="66" y="170"/>
                  </a:lnTo>
                  <a:lnTo>
                    <a:pt x="86" y="160"/>
                  </a:lnTo>
                  <a:lnTo>
                    <a:pt x="104" y="154"/>
                  </a:lnTo>
                  <a:lnTo>
                    <a:pt x="124" y="148"/>
                  </a:lnTo>
                  <a:lnTo>
                    <a:pt x="146" y="148"/>
                  </a:lnTo>
                  <a:lnTo>
                    <a:pt x="146" y="148"/>
                  </a:lnTo>
                  <a:lnTo>
                    <a:pt x="146" y="148"/>
                  </a:lnTo>
                  <a:lnTo>
                    <a:pt x="146" y="148"/>
                  </a:lnTo>
                  <a:lnTo>
                    <a:pt x="146" y="148"/>
                  </a:lnTo>
                  <a:lnTo>
                    <a:pt x="146" y="148"/>
                  </a:lnTo>
                  <a:lnTo>
                    <a:pt x="152" y="132"/>
                  </a:lnTo>
                  <a:lnTo>
                    <a:pt x="158" y="116"/>
                  </a:lnTo>
                  <a:lnTo>
                    <a:pt x="158" y="116"/>
                  </a:lnTo>
                  <a:lnTo>
                    <a:pt x="158" y="116"/>
                  </a:lnTo>
                  <a:lnTo>
                    <a:pt x="170" y="90"/>
                  </a:lnTo>
                  <a:lnTo>
                    <a:pt x="188" y="68"/>
                  </a:lnTo>
                  <a:lnTo>
                    <a:pt x="208" y="48"/>
                  </a:lnTo>
                  <a:lnTo>
                    <a:pt x="230" y="30"/>
                  </a:lnTo>
                  <a:lnTo>
                    <a:pt x="254" y="18"/>
                  </a:lnTo>
                  <a:lnTo>
                    <a:pt x="280" y="8"/>
                  </a:lnTo>
                  <a:lnTo>
                    <a:pt x="306" y="2"/>
                  </a:lnTo>
                  <a:lnTo>
                    <a:pt x="334" y="0"/>
                  </a:lnTo>
                  <a:lnTo>
                    <a:pt x="334" y="0"/>
                  </a:lnTo>
                  <a:lnTo>
                    <a:pt x="334" y="0"/>
                  </a:lnTo>
                  <a:lnTo>
                    <a:pt x="354" y="0"/>
                  </a:lnTo>
                  <a:lnTo>
                    <a:pt x="372" y="4"/>
                  </a:lnTo>
                  <a:lnTo>
                    <a:pt x="392" y="8"/>
                  </a:lnTo>
                  <a:lnTo>
                    <a:pt x="410" y="16"/>
                  </a:lnTo>
                  <a:lnTo>
                    <a:pt x="410" y="16"/>
                  </a:lnTo>
                  <a:lnTo>
                    <a:pt x="410" y="16"/>
                  </a:lnTo>
                  <a:lnTo>
                    <a:pt x="430" y="26"/>
                  </a:lnTo>
                  <a:lnTo>
                    <a:pt x="446" y="36"/>
                  </a:lnTo>
                  <a:lnTo>
                    <a:pt x="462" y="50"/>
                  </a:lnTo>
                  <a:lnTo>
                    <a:pt x="476" y="64"/>
                  </a:lnTo>
                  <a:lnTo>
                    <a:pt x="490" y="78"/>
                  </a:lnTo>
                  <a:lnTo>
                    <a:pt x="500" y="96"/>
                  </a:lnTo>
                  <a:lnTo>
                    <a:pt x="510" y="114"/>
                  </a:lnTo>
                  <a:lnTo>
                    <a:pt x="516" y="132"/>
                  </a:lnTo>
                  <a:lnTo>
                    <a:pt x="516" y="132"/>
                  </a:lnTo>
                  <a:lnTo>
                    <a:pt x="516" y="132"/>
                  </a:lnTo>
                  <a:lnTo>
                    <a:pt x="538" y="126"/>
                  </a:lnTo>
                  <a:lnTo>
                    <a:pt x="560" y="126"/>
                  </a:lnTo>
                  <a:lnTo>
                    <a:pt x="560" y="126"/>
                  </a:lnTo>
                  <a:lnTo>
                    <a:pt x="560" y="126"/>
                  </a:lnTo>
                  <a:lnTo>
                    <a:pt x="576" y="126"/>
                  </a:lnTo>
                  <a:lnTo>
                    <a:pt x="592" y="128"/>
                  </a:lnTo>
                  <a:lnTo>
                    <a:pt x="606" y="132"/>
                  </a:lnTo>
                  <a:lnTo>
                    <a:pt x="622" y="138"/>
                  </a:lnTo>
                  <a:lnTo>
                    <a:pt x="622" y="138"/>
                  </a:lnTo>
                  <a:lnTo>
                    <a:pt x="622" y="138"/>
                  </a:lnTo>
                  <a:lnTo>
                    <a:pt x="640" y="146"/>
                  </a:lnTo>
                  <a:lnTo>
                    <a:pt x="656" y="158"/>
                  </a:lnTo>
                  <a:lnTo>
                    <a:pt x="670" y="170"/>
                  </a:lnTo>
                  <a:lnTo>
                    <a:pt x="682" y="184"/>
                  </a:lnTo>
                  <a:lnTo>
                    <a:pt x="692" y="198"/>
                  </a:lnTo>
                  <a:lnTo>
                    <a:pt x="702" y="214"/>
                  </a:lnTo>
                  <a:lnTo>
                    <a:pt x="708" y="232"/>
                  </a:lnTo>
                  <a:lnTo>
                    <a:pt x="712" y="250"/>
                  </a:lnTo>
                  <a:lnTo>
                    <a:pt x="712" y="250"/>
                  </a:lnTo>
                  <a:lnTo>
                    <a:pt x="712" y="250"/>
                  </a:lnTo>
                  <a:lnTo>
                    <a:pt x="726" y="252"/>
                  </a:lnTo>
                  <a:lnTo>
                    <a:pt x="740" y="256"/>
                  </a:lnTo>
                  <a:lnTo>
                    <a:pt x="740" y="256"/>
                  </a:lnTo>
                  <a:lnTo>
                    <a:pt x="740" y="256"/>
                  </a:lnTo>
                  <a:lnTo>
                    <a:pt x="740" y="256"/>
                  </a:lnTo>
                  <a:lnTo>
                    <a:pt x="740" y="256"/>
                  </a:lnTo>
                  <a:lnTo>
                    <a:pt x="752" y="262"/>
                  </a:lnTo>
                  <a:lnTo>
                    <a:pt x="762" y="270"/>
                  </a:lnTo>
                  <a:lnTo>
                    <a:pt x="772" y="280"/>
                  </a:lnTo>
                  <a:lnTo>
                    <a:pt x="780" y="292"/>
                  </a:lnTo>
                  <a:lnTo>
                    <a:pt x="786" y="302"/>
                  </a:lnTo>
                  <a:lnTo>
                    <a:pt x="792" y="316"/>
                  </a:lnTo>
                  <a:lnTo>
                    <a:pt x="794" y="328"/>
                  </a:lnTo>
                  <a:lnTo>
                    <a:pt x="796" y="342"/>
                  </a:lnTo>
                  <a:lnTo>
                    <a:pt x="796" y="342"/>
                  </a:lnTo>
                  <a:lnTo>
                    <a:pt x="796" y="342"/>
                  </a:lnTo>
                  <a:lnTo>
                    <a:pt x="794" y="360"/>
                  </a:lnTo>
                  <a:lnTo>
                    <a:pt x="788" y="378"/>
                  </a:lnTo>
                  <a:lnTo>
                    <a:pt x="788" y="378"/>
                  </a:lnTo>
                  <a:lnTo>
                    <a:pt x="788" y="378"/>
                  </a:lnTo>
                  <a:lnTo>
                    <a:pt x="782" y="390"/>
                  </a:lnTo>
                  <a:lnTo>
                    <a:pt x="774" y="400"/>
                  </a:lnTo>
                  <a:lnTo>
                    <a:pt x="766" y="410"/>
                  </a:lnTo>
                  <a:lnTo>
                    <a:pt x="756" y="418"/>
                  </a:lnTo>
                  <a:lnTo>
                    <a:pt x="746" y="424"/>
                  </a:lnTo>
                  <a:lnTo>
                    <a:pt x="736" y="430"/>
                  </a:lnTo>
                  <a:lnTo>
                    <a:pt x="724" y="434"/>
                  </a:lnTo>
                  <a:lnTo>
                    <a:pt x="712" y="436"/>
                  </a:lnTo>
                  <a:lnTo>
                    <a:pt x="712" y="436"/>
                  </a:lnTo>
                  <a:lnTo>
                    <a:pt x="710" y="436"/>
                  </a:lnTo>
                  <a:lnTo>
                    <a:pt x="142" y="436"/>
                  </a:lnTo>
                  <a:lnTo>
                    <a:pt x="142" y="436"/>
                  </a:lnTo>
                  <a:close/>
                </a:path>
              </a:pathLst>
            </a:custGeom>
            <a:solidFill>
              <a:sysClr val="window" lastClr="FFFFFF"/>
            </a:solidFill>
            <a:ln w="9525">
              <a:solidFill>
                <a:srgbClr val="00B0F0"/>
              </a:solidFill>
              <a:prstDash val="solid"/>
              <a:round/>
              <a:headEnd/>
              <a:tailEnd/>
            </a:ln>
            <a:extLst/>
          </p:spPr>
          <p:txBody>
            <a:bodyPr vert="horz" wrap="square" lIns="121888" tIns="365665" rIns="121888" bIns="60944" numCol="1" anchor="ctr" anchorCtr="0" compatLnSpc="1">
              <a:prstTxWarp prst="textNoShape">
                <a:avLst/>
              </a:prstTxWarp>
            </a:bodyPr>
            <a:lstStyle/>
            <a:p>
              <a:pPr algn="ctr" defTabSz="573431">
                <a:buSzPct val="100000"/>
                <a:defRPr/>
              </a:pPr>
              <a:r>
                <a:rPr lang="en-US" sz="1467" b="1" kern="0" dirty="0">
                  <a:solidFill>
                    <a:prstClr val="white"/>
                  </a:solidFill>
                  <a:latin typeface="MetricHPE" panose="020B0503030202060203" pitchFamily="34" charset="0"/>
                  <a:cs typeface="HP Simplified" pitchFamily="34" charset="0"/>
                </a:rPr>
                <a:t>Pic</a:t>
              </a:r>
            </a:p>
            <a:p>
              <a:pPr algn="ctr" defTabSz="573431">
                <a:buSzPct val="100000"/>
                <a:defRPr/>
              </a:pPr>
              <a:endParaRPr lang="en-US" sz="1467" b="1" kern="0" dirty="0">
                <a:solidFill>
                  <a:prstClr val="white"/>
                </a:solidFill>
                <a:latin typeface="MetricHPE" panose="020B0503030202060203" pitchFamily="34" charset="0"/>
                <a:cs typeface="HP Simplified" pitchFamily="34" charset="0"/>
              </a:endParaRPr>
            </a:p>
          </p:txBody>
        </p:sp>
        <p:sp>
          <p:nvSpPr>
            <p:cNvPr id="72" name="Rectangle 71"/>
            <p:cNvSpPr/>
            <p:nvPr/>
          </p:nvSpPr>
          <p:spPr>
            <a:xfrm>
              <a:off x="764472" y="4880700"/>
              <a:ext cx="529056" cy="307777"/>
            </a:xfrm>
            <a:prstGeom prst="rect">
              <a:avLst/>
            </a:prstGeom>
          </p:spPr>
          <p:txBody>
            <a:bodyPr wrap="none">
              <a:spAutoFit/>
            </a:bodyPr>
            <a:lstStyle/>
            <a:p>
              <a:r>
                <a:rPr lang="en-US" sz="1400" b="1" dirty="0">
                  <a:solidFill>
                    <a:prstClr val="white">
                      <a:lumMod val="50000"/>
                    </a:prstClr>
                  </a:solidFill>
                  <a:latin typeface="MetricHPE" panose="020B0503030202060203" pitchFamily="34" charset="0"/>
                  <a:cs typeface="HP Simplified" pitchFamily="34" charset="0"/>
                </a:rPr>
                <a:t>AWS</a:t>
              </a:r>
              <a:endParaRPr lang="en-GB" sz="1400" dirty="0">
                <a:solidFill>
                  <a:prstClr val="white">
                    <a:lumMod val="50000"/>
                  </a:prstClr>
                </a:solidFill>
                <a:latin typeface="MetricHPE" panose="020B0503030202060203" pitchFamily="34" charset="0"/>
              </a:endParaRPr>
            </a:p>
          </p:txBody>
        </p:sp>
        <p:sp>
          <p:nvSpPr>
            <p:cNvPr id="56" name="Freeform 73"/>
            <p:cNvSpPr>
              <a:spLocks noChangeAspect="1"/>
            </p:cNvSpPr>
            <p:nvPr/>
          </p:nvSpPr>
          <p:spPr bwMode="auto">
            <a:xfrm>
              <a:off x="306651" y="5127778"/>
              <a:ext cx="926315" cy="470328"/>
            </a:xfrm>
            <a:custGeom>
              <a:avLst/>
              <a:gdLst>
                <a:gd name="T0" fmla="*/ 142 w 796"/>
                <a:gd name="T1" fmla="*/ 436 h 436"/>
                <a:gd name="T2" fmla="*/ 130 w 796"/>
                <a:gd name="T3" fmla="*/ 436 h 436"/>
                <a:gd name="T4" fmla="*/ 102 w 796"/>
                <a:gd name="T5" fmla="*/ 430 h 436"/>
                <a:gd name="T6" fmla="*/ 88 w 796"/>
                <a:gd name="T7" fmla="*/ 424 h 436"/>
                <a:gd name="T8" fmla="*/ 68 w 796"/>
                <a:gd name="T9" fmla="*/ 414 h 436"/>
                <a:gd name="T10" fmla="*/ 36 w 796"/>
                <a:gd name="T11" fmla="*/ 386 h 436"/>
                <a:gd name="T12" fmla="*/ 14 w 796"/>
                <a:gd name="T13" fmla="*/ 352 h 436"/>
                <a:gd name="T14" fmla="*/ 2 w 796"/>
                <a:gd name="T15" fmla="*/ 312 h 436"/>
                <a:gd name="T16" fmla="*/ 0 w 796"/>
                <a:gd name="T17" fmla="*/ 292 h 436"/>
                <a:gd name="T18" fmla="*/ 2 w 796"/>
                <a:gd name="T19" fmla="*/ 278 h 436"/>
                <a:gd name="T20" fmla="*/ 8 w 796"/>
                <a:gd name="T21" fmla="*/ 248 h 436"/>
                <a:gd name="T22" fmla="*/ 12 w 796"/>
                <a:gd name="T23" fmla="*/ 234 h 436"/>
                <a:gd name="T24" fmla="*/ 22 w 796"/>
                <a:gd name="T25" fmla="*/ 214 h 436"/>
                <a:gd name="T26" fmla="*/ 50 w 796"/>
                <a:gd name="T27" fmla="*/ 182 h 436"/>
                <a:gd name="T28" fmla="*/ 86 w 796"/>
                <a:gd name="T29" fmla="*/ 160 h 436"/>
                <a:gd name="T30" fmla="*/ 124 w 796"/>
                <a:gd name="T31" fmla="*/ 148 h 436"/>
                <a:gd name="T32" fmla="*/ 146 w 796"/>
                <a:gd name="T33" fmla="*/ 148 h 436"/>
                <a:gd name="T34" fmla="*/ 146 w 796"/>
                <a:gd name="T35" fmla="*/ 148 h 436"/>
                <a:gd name="T36" fmla="*/ 146 w 796"/>
                <a:gd name="T37" fmla="*/ 148 h 436"/>
                <a:gd name="T38" fmla="*/ 158 w 796"/>
                <a:gd name="T39" fmla="*/ 116 h 436"/>
                <a:gd name="T40" fmla="*/ 158 w 796"/>
                <a:gd name="T41" fmla="*/ 116 h 436"/>
                <a:gd name="T42" fmla="*/ 188 w 796"/>
                <a:gd name="T43" fmla="*/ 68 h 436"/>
                <a:gd name="T44" fmla="*/ 230 w 796"/>
                <a:gd name="T45" fmla="*/ 30 h 436"/>
                <a:gd name="T46" fmla="*/ 280 w 796"/>
                <a:gd name="T47" fmla="*/ 8 h 436"/>
                <a:gd name="T48" fmla="*/ 334 w 796"/>
                <a:gd name="T49" fmla="*/ 0 h 436"/>
                <a:gd name="T50" fmla="*/ 334 w 796"/>
                <a:gd name="T51" fmla="*/ 0 h 436"/>
                <a:gd name="T52" fmla="*/ 372 w 796"/>
                <a:gd name="T53" fmla="*/ 4 h 436"/>
                <a:gd name="T54" fmla="*/ 410 w 796"/>
                <a:gd name="T55" fmla="*/ 16 h 436"/>
                <a:gd name="T56" fmla="*/ 410 w 796"/>
                <a:gd name="T57" fmla="*/ 16 h 436"/>
                <a:gd name="T58" fmla="*/ 446 w 796"/>
                <a:gd name="T59" fmla="*/ 36 h 436"/>
                <a:gd name="T60" fmla="*/ 476 w 796"/>
                <a:gd name="T61" fmla="*/ 64 h 436"/>
                <a:gd name="T62" fmla="*/ 500 w 796"/>
                <a:gd name="T63" fmla="*/ 96 h 436"/>
                <a:gd name="T64" fmla="*/ 516 w 796"/>
                <a:gd name="T65" fmla="*/ 132 h 436"/>
                <a:gd name="T66" fmla="*/ 516 w 796"/>
                <a:gd name="T67" fmla="*/ 132 h 436"/>
                <a:gd name="T68" fmla="*/ 560 w 796"/>
                <a:gd name="T69" fmla="*/ 126 h 436"/>
                <a:gd name="T70" fmla="*/ 560 w 796"/>
                <a:gd name="T71" fmla="*/ 126 h 436"/>
                <a:gd name="T72" fmla="*/ 592 w 796"/>
                <a:gd name="T73" fmla="*/ 128 h 436"/>
                <a:gd name="T74" fmla="*/ 622 w 796"/>
                <a:gd name="T75" fmla="*/ 138 h 436"/>
                <a:gd name="T76" fmla="*/ 622 w 796"/>
                <a:gd name="T77" fmla="*/ 138 h 436"/>
                <a:gd name="T78" fmla="*/ 656 w 796"/>
                <a:gd name="T79" fmla="*/ 158 h 436"/>
                <a:gd name="T80" fmla="*/ 682 w 796"/>
                <a:gd name="T81" fmla="*/ 184 h 436"/>
                <a:gd name="T82" fmla="*/ 702 w 796"/>
                <a:gd name="T83" fmla="*/ 214 h 436"/>
                <a:gd name="T84" fmla="*/ 712 w 796"/>
                <a:gd name="T85" fmla="*/ 250 h 436"/>
                <a:gd name="T86" fmla="*/ 712 w 796"/>
                <a:gd name="T87" fmla="*/ 250 h 436"/>
                <a:gd name="T88" fmla="*/ 740 w 796"/>
                <a:gd name="T89" fmla="*/ 256 h 436"/>
                <a:gd name="T90" fmla="*/ 740 w 796"/>
                <a:gd name="T91" fmla="*/ 256 h 436"/>
                <a:gd name="T92" fmla="*/ 740 w 796"/>
                <a:gd name="T93" fmla="*/ 256 h 436"/>
                <a:gd name="T94" fmla="*/ 762 w 796"/>
                <a:gd name="T95" fmla="*/ 270 h 436"/>
                <a:gd name="T96" fmla="*/ 780 w 796"/>
                <a:gd name="T97" fmla="*/ 292 h 436"/>
                <a:gd name="T98" fmla="*/ 792 w 796"/>
                <a:gd name="T99" fmla="*/ 316 h 436"/>
                <a:gd name="T100" fmla="*/ 796 w 796"/>
                <a:gd name="T101" fmla="*/ 342 h 436"/>
                <a:gd name="T102" fmla="*/ 796 w 796"/>
                <a:gd name="T103" fmla="*/ 342 h 436"/>
                <a:gd name="T104" fmla="*/ 788 w 796"/>
                <a:gd name="T105" fmla="*/ 378 h 436"/>
                <a:gd name="T106" fmla="*/ 788 w 796"/>
                <a:gd name="T107" fmla="*/ 378 h 436"/>
                <a:gd name="T108" fmla="*/ 774 w 796"/>
                <a:gd name="T109" fmla="*/ 400 h 436"/>
                <a:gd name="T110" fmla="*/ 756 w 796"/>
                <a:gd name="T111" fmla="*/ 418 h 436"/>
                <a:gd name="T112" fmla="*/ 736 w 796"/>
                <a:gd name="T113" fmla="*/ 430 h 436"/>
                <a:gd name="T114" fmla="*/ 712 w 796"/>
                <a:gd name="T115" fmla="*/ 436 h 436"/>
                <a:gd name="T116" fmla="*/ 710 w 796"/>
                <a:gd name="T117" fmla="*/ 436 h 436"/>
                <a:gd name="T118" fmla="*/ 142 w 796"/>
                <a:gd name="T119"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96" h="436">
                  <a:moveTo>
                    <a:pt x="142" y="436"/>
                  </a:moveTo>
                  <a:lnTo>
                    <a:pt x="142" y="436"/>
                  </a:lnTo>
                  <a:lnTo>
                    <a:pt x="142" y="436"/>
                  </a:lnTo>
                  <a:lnTo>
                    <a:pt x="130" y="436"/>
                  </a:lnTo>
                  <a:lnTo>
                    <a:pt x="116" y="432"/>
                  </a:lnTo>
                  <a:lnTo>
                    <a:pt x="102" y="430"/>
                  </a:lnTo>
                  <a:lnTo>
                    <a:pt x="88" y="424"/>
                  </a:lnTo>
                  <a:lnTo>
                    <a:pt x="88" y="424"/>
                  </a:lnTo>
                  <a:lnTo>
                    <a:pt x="88" y="424"/>
                  </a:lnTo>
                  <a:lnTo>
                    <a:pt x="68" y="414"/>
                  </a:lnTo>
                  <a:lnTo>
                    <a:pt x="52" y="402"/>
                  </a:lnTo>
                  <a:lnTo>
                    <a:pt x="36" y="386"/>
                  </a:lnTo>
                  <a:lnTo>
                    <a:pt x="24" y="370"/>
                  </a:lnTo>
                  <a:lnTo>
                    <a:pt x="14" y="352"/>
                  </a:lnTo>
                  <a:lnTo>
                    <a:pt x="6" y="332"/>
                  </a:lnTo>
                  <a:lnTo>
                    <a:pt x="2" y="312"/>
                  </a:lnTo>
                  <a:lnTo>
                    <a:pt x="0" y="292"/>
                  </a:lnTo>
                  <a:lnTo>
                    <a:pt x="0" y="292"/>
                  </a:lnTo>
                  <a:lnTo>
                    <a:pt x="0" y="292"/>
                  </a:lnTo>
                  <a:lnTo>
                    <a:pt x="2" y="278"/>
                  </a:lnTo>
                  <a:lnTo>
                    <a:pt x="4" y="262"/>
                  </a:lnTo>
                  <a:lnTo>
                    <a:pt x="8" y="248"/>
                  </a:lnTo>
                  <a:lnTo>
                    <a:pt x="12" y="234"/>
                  </a:lnTo>
                  <a:lnTo>
                    <a:pt x="12" y="234"/>
                  </a:lnTo>
                  <a:lnTo>
                    <a:pt x="12" y="234"/>
                  </a:lnTo>
                  <a:lnTo>
                    <a:pt x="22" y="214"/>
                  </a:lnTo>
                  <a:lnTo>
                    <a:pt x="36" y="198"/>
                  </a:lnTo>
                  <a:lnTo>
                    <a:pt x="50" y="182"/>
                  </a:lnTo>
                  <a:lnTo>
                    <a:pt x="66" y="170"/>
                  </a:lnTo>
                  <a:lnTo>
                    <a:pt x="86" y="160"/>
                  </a:lnTo>
                  <a:lnTo>
                    <a:pt x="104" y="154"/>
                  </a:lnTo>
                  <a:lnTo>
                    <a:pt x="124" y="148"/>
                  </a:lnTo>
                  <a:lnTo>
                    <a:pt x="146" y="148"/>
                  </a:lnTo>
                  <a:lnTo>
                    <a:pt x="146" y="148"/>
                  </a:lnTo>
                  <a:lnTo>
                    <a:pt x="146" y="148"/>
                  </a:lnTo>
                  <a:lnTo>
                    <a:pt x="146" y="148"/>
                  </a:lnTo>
                  <a:lnTo>
                    <a:pt x="146" y="148"/>
                  </a:lnTo>
                  <a:lnTo>
                    <a:pt x="146" y="148"/>
                  </a:lnTo>
                  <a:lnTo>
                    <a:pt x="152" y="132"/>
                  </a:lnTo>
                  <a:lnTo>
                    <a:pt x="158" y="116"/>
                  </a:lnTo>
                  <a:lnTo>
                    <a:pt x="158" y="116"/>
                  </a:lnTo>
                  <a:lnTo>
                    <a:pt x="158" y="116"/>
                  </a:lnTo>
                  <a:lnTo>
                    <a:pt x="170" y="90"/>
                  </a:lnTo>
                  <a:lnTo>
                    <a:pt x="188" y="68"/>
                  </a:lnTo>
                  <a:lnTo>
                    <a:pt x="208" y="48"/>
                  </a:lnTo>
                  <a:lnTo>
                    <a:pt x="230" y="30"/>
                  </a:lnTo>
                  <a:lnTo>
                    <a:pt x="254" y="18"/>
                  </a:lnTo>
                  <a:lnTo>
                    <a:pt x="280" y="8"/>
                  </a:lnTo>
                  <a:lnTo>
                    <a:pt x="306" y="2"/>
                  </a:lnTo>
                  <a:lnTo>
                    <a:pt x="334" y="0"/>
                  </a:lnTo>
                  <a:lnTo>
                    <a:pt x="334" y="0"/>
                  </a:lnTo>
                  <a:lnTo>
                    <a:pt x="334" y="0"/>
                  </a:lnTo>
                  <a:lnTo>
                    <a:pt x="354" y="0"/>
                  </a:lnTo>
                  <a:lnTo>
                    <a:pt x="372" y="4"/>
                  </a:lnTo>
                  <a:lnTo>
                    <a:pt x="392" y="8"/>
                  </a:lnTo>
                  <a:lnTo>
                    <a:pt x="410" y="16"/>
                  </a:lnTo>
                  <a:lnTo>
                    <a:pt x="410" y="16"/>
                  </a:lnTo>
                  <a:lnTo>
                    <a:pt x="410" y="16"/>
                  </a:lnTo>
                  <a:lnTo>
                    <a:pt x="430" y="26"/>
                  </a:lnTo>
                  <a:lnTo>
                    <a:pt x="446" y="36"/>
                  </a:lnTo>
                  <a:lnTo>
                    <a:pt x="462" y="50"/>
                  </a:lnTo>
                  <a:lnTo>
                    <a:pt x="476" y="64"/>
                  </a:lnTo>
                  <a:lnTo>
                    <a:pt x="490" y="78"/>
                  </a:lnTo>
                  <a:lnTo>
                    <a:pt x="500" y="96"/>
                  </a:lnTo>
                  <a:lnTo>
                    <a:pt x="510" y="114"/>
                  </a:lnTo>
                  <a:lnTo>
                    <a:pt x="516" y="132"/>
                  </a:lnTo>
                  <a:lnTo>
                    <a:pt x="516" y="132"/>
                  </a:lnTo>
                  <a:lnTo>
                    <a:pt x="516" y="132"/>
                  </a:lnTo>
                  <a:lnTo>
                    <a:pt x="538" y="126"/>
                  </a:lnTo>
                  <a:lnTo>
                    <a:pt x="560" y="126"/>
                  </a:lnTo>
                  <a:lnTo>
                    <a:pt x="560" y="126"/>
                  </a:lnTo>
                  <a:lnTo>
                    <a:pt x="560" y="126"/>
                  </a:lnTo>
                  <a:lnTo>
                    <a:pt x="576" y="126"/>
                  </a:lnTo>
                  <a:lnTo>
                    <a:pt x="592" y="128"/>
                  </a:lnTo>
                  <a:lnTo>
                    <a:pt x="606" y="132"/>
                  </a:lnTo>
                  <a:lnTo>
                    <a:pt x="622" y="138"/>
                  </a:lnTo>
                  <a:lnTo>
                    <a:pt x="622" y="138"/>
                  </a:lnTo>
                  <a:lnTo>
                    <a:pt x="622" y="138"/>
                  </a:lnTo>
                  <a:lnTo>
                    <a:pt x="640" y="146"/>
                  </a:lnTo>
                  <a:lnTo>
                    <a:pt x="656" y="158"/>
                  </a:lnTo>
                  <a:lnTo>
                    <a:pt x="670" y="170"/>
                  </a:lnTo>
                  <a:lnTo>
                    <a:pt x="682" y="184"/>
                  </a:lnTo>
                  <a:lnTo>
                    <a:pt x="692" y="198"/>
                  </a:lnTo>
                  <a:lnTo>
                    <a:pt x="702" y="214"/>
                  </a:lnTo>
                  <a:lnTo>
                    <a:pt x="708" y="232"/>
                  </a:lnTo>
                  <a:lnTo>
                    <a:pt x="712" y="250"/>
                  </a:lnTo>
                  <a:lnTo>
                    <a:pt x="712" y="250"/>
                  </a:lnTo>
                  <a:lnTo>
                    <a:pt x="712" y="250"/>
                  </a:lnTo>
                  <a:lnTo>
                    <a:pt x="726" y="252"/>
                  </a:lnTo>
                  <a:lnTo>
                    <a:pt x="740" y="256"/>
                  </a:lnTo>
                  <a:lnTo>
                    <a:pt x="740" y="256"/>
                  </a:lnTo>
                  <a:lnTo>
                    <a:pt x="740" y="256"/>
                  </a:lnTo>
                  <a:lnTo>
                    <a:pt x="740" y="256"/>
                  </a:lnTo>
                  <a:lnTo>
                    <a:pt x="740" y="256"/>
                  </a:lnTo>
                  <a:lnTo>
                    <a:pt x="752" y="262"/>
                  </a:lnTo>
                  <a:lnTo>
                    <a:pt x="762" y="270"/>
                  </a:lnTo>
                  <a:lnTo>
                    <a:pt x="772" y="280"/>
                  </a:lnTo>
                  <a:lnTo>
                    <a:pt x="780" y="292"/>
                  </a:lnTo>
                  <a:lnTo>
                    <a:pt x="786" y="302"/>
                  </a:lnTo>
                  <a:lnTo>
                    <a:pt x="792" y="316"/>
                  </a:lnTo>
                  <a:lnTo>
                    <a:pt x="794" y="328"/>
                  </a:lnTo>
                  <a:lnTo>
                    <a:pt x="796" y="342"/>
                  </a:lnTo>
                  <a:lnTo>
                    <a:pt x="796" y="342"/>
                  </a:lnTo>
                  <a:lnTo>
                    <a:pt x="796" y="342"/>
                  </a:lnTo>
                  <a:lnTo>
                    <a:pt x="794" y="360"/>
                  </a:lnTo>
                  <a:lnTo>
                    <a:pt x="788" y="378"/>
                  </a:lnTo>
                  <a:lnTo>
                    <a:pt x="788" y="378"/>
                  </a:lnTo>
                  <a:lnTo>
                    <a:pt x="788" y="378"/>
                  </a:lnTo>
                  <a:lnTo>
                    <a:pt x="782" y="390"/>
                  </a:lnTo>
                  <a:lnTo>
                    <a:pt x="774" y="400"/>
                  </a:lnTo>
                  <a:lnTo>
                    <a:pt x="766" y="410"/>
                  </a:lnTo>
                  <a:lnTo>
                    <a:pt x="756" y="418"/>
                  </a:lnTo>
                  <a:lnTo>
                    <a:pt x="746" y="424"/>
                  </a:lnTo>
                  <a:lnTo>
                    <a:pt x="736" y="430"/>
                  </a:lnTo>
                  <a:lnTo>
                    <a:pt x="724" y="434"/>
                  </a:lnTo>
                  <a:lnTo>
                    <a:pt x="712" y="436"/>
                  </a:lnTo>
                  <a:lnTo>
                    <a:pt x="712" y="436"/>
                  </a:lnTo>
                  <a:lnTo>
                    <a:pt x="710" y="436"/>
                  </a:lnTo>
                  <a:lnTo>
                    <a:pt x="142" y="436"/>
                  </a:lnTo>
                  <a:lnTo>
                    <a:pt x="142" y="436"/>
                  </a:lnTo>
                  <a:close/>
                </a:path>
              </a:pathLst>
            </a:custGeom>
            <a:solidFill>
              <a:schemeClr val="bg1"/>
            </a:solidFill>
            <a:ln w="9525">
              <a:solidFill>
                <a:srgbClr val="00B388"/>
              </a:solidFill>
              <a:prstDash val="solid"/>
              <a:round/>
              <a:headEnd/>
              <a:tailEnd/>
            </a:ln>
            <a:extLst/>
          </p:spPr>
          <p:txBody>
            <a:bodyPr vert="horz" wrap="square" lIns="121888" tIns="365665" rIns="121888" bIns="60944" numCol="1" anchor="ctr" anchorCtr="0" compatLnSpc="1">
              <a:prstTxWarp prst="textNoShape">
                <a:avLst/>
              </a:prstTxWarp>
            </a:bodyPr>
            <a:lstStyle/>
            <a:p>
              <a:pPr algn="ctr" defTabSz="573431">
                <a:buSzPct val="100000"/>
              </a:pPr>
              <a:endParaRPr lang="en-US" sz="1467" b="1" dirty="0">
                <a:solidFill>
                  <a:prstClr val="white"/>
                </a:solidFill>
                <a:latin typeface="MetricHPE" panose="020B0503030202060203" pitchFamily="34" charset="0"/>
                <a:cs typeface="HP Simplified" pitchFamily="34" charset="0"/>
              </a:endParaRPr>
            </a:p>
          </p:txBody>
        </p:sp>
        <p:sp>
          <p:nvSpPr>
            <p:cNvPr id="98" name="Rectangle 97"/>
            <p:cNvSpPr/>
            <p:nvPr/>
          </p:nvSpPr>
          <p:spPr>
            <a:xfrm>
              <a:off x="331259" y="5307737"/>
              <a:ext cx="914033" cy="307777"/>
            </a:xfrm>
            <a:prstGeom prst="rect">
              <a:avLst/>
            </a:prstGeom>
          </p:spPr>
          <p:txBody>
            <a:bodyPr wrap="none">
              <a:spAutoFit/>
            </a:bodyPr>
            <a:lstStyle/>
            <a:p>
              <a:pPr algn="ctr">
                <a:defRPr/>
              </a:pPr>
              <a:r>
                <a:rPr lang="en-US" sz="1400" b="1" kern="0" dirty="0">
                  <a:solidFill>
                    <a:prstClr val="white">
                      <a:lumMod val="50000"/>
                    </a:prstClr>
                  </a:solidFill>
                  <a:latin typeface="MetricHPE" panose="020B0503030202060203" pitchFamily="34" charset="0"/>
                  <a:cs typeface="HP Simplified" pitchFamily="34" charset="0"/>
                </a:rPr>
                <a:t>Cloud 28+</a:t>
              </a:r>
              <a:endParaRPr lang="en-GB" sz="1400" kern="0" dirty="0">
                <a:solidFill>
                  <a:prstClr val="white">
                    <a:lumMod val="50000"/>
                  </a:prstClr>
                </a:solidFill>
                <a:latin typeface="MetricHPE" panose="020B0503030202060203" pitchFamily="34" charset="0"/>
              </a:endParaRPr>
            </a:p>
          </p:txBody>
        </p:sp>
      </p:grpSp>
      <p:sp>
        <p:nvSpPr>
          <p:cNvPr id="83" name="Rectangle 65"/>
          <p:cNvSpPr/>
          <p:nvPr/>
        </p:nvSpPr>
        <p:spPr bwMode="ltGray">
          <a:xfrm>
            <a:off x="4095077" y="5724102"/>
            <a:ext cx="1723561" cy="642704"/>
          </a:xfrm>
          <a:prstGeom prst="rect">
            <a:avLst/>
          </a:prstGeom>
          <a:solidFill>
            <a:sysClr val="window" lastClr="FFFFFF"/>
          </a:solidFill>
          <a:ln w="38100" cap="flat" cmpd="sng" algn="ctr">
            <a:solidFill>
              <a:schemeClr val="accent2"/>
            </a:solidFill>
            <a:prstDash val="solid"/>
            <a:miter lim="800000"/>
          </a:ln>
          <a:effectLst/>
        </p:spPr>
        <p:txBody>
          <a:bodyPr lIns="109728" rIns="109728" rtlCol="0" anchor="ctr"/>
          <a:lstStyle/>
          <a:p>
            <a:pPr algn="ctr">
              <a:lnSpc>
                <a:spcPct val="90000"/>
              </a:lnSpc>
            </a:pPr>
            <a:r>
              <a:rPr lang="en-US" sz="1400" b="1" kern="0" dirty="0">
                <a:solidFill>
                  <a:prstClr val="black"/>
                </a:solidFill>
                <a:latin typeface="MetricHPE" panose="020B0503030202060203" pitchFamily="34" charset="0"/>
                <a:ea typeface="Arial" charset="0"/>
                <a:cs typeface="Arial" charset="0"/>
              </a:rPr>
              <a:t>Traditional infrastructure</a:t>
            </a:r>
          </a:p>
        </p:txBody>
      </p:sp>
      <p:sp>
        <p:nvSpPr>
          <p:cNvPr id="87" name="TextBox 86"/>
          <p:cNvSpPr txBox="1"/>
          <p:nvPr/>
        </p:nvSpPr>
        <p:spPr>
          <a:xfrm>
            <a:off x="2712643" y="5453975"/>
            <a:ext cx="609600" cy="251198"/>
          </a:xfrm>
          <a:prstGeom prst="rect">
            <a:avLst/>
          </a:prstGeom>
          <a:noFill/>
        </p:spPr>
        <p:txBody>
          <a:bodyPr wrap="square" lIns="0" tIns="0" rIns="0" bIns="0" rtlCol="0">
            <a:noAutofit/>
          </a:bodyPr>
          <a:lstStyle/>
          <a:p>
            <a:pPr algn="ctr">
              <a:lnSpc>
                <a:spcPct val="90000"/>
              </a:lnSpc>
            </a:pPr>
            <a:r>
              <a:rPr lang="en-US" dirty="0">
                <a:solidFill>
                  <a:prstClr val="black"/>
                </a:solidFill>
                <a:latin typeface="MetricHPE" panose="020B0503030202060203" pitchFamily="34" charset="0"/>
              </a:rPr>
              <a:t>API</a:t>
            </a:r>
          </a:p>
        </p:txBody>
      </p:sp>
      <p:cxnSp>
        <p:nvCxnSpPr>
          <p:cNvPr id="91" name="Straight Arrow Connector 90"/>
          <p:cNvCxnSpPr/>
          <p:nvPr/>
        </p:nvCxnSpPr>
        <p:spPr>
          <a:xfrm flipV="1">
            <a:off x="3322243" y="5339413"/>
            <a:ext cx="0" cy="365760"/>
          </a:xfrm>
          <a:prstGeom prst="straightConnector1">
            <a:avLst/>
          </a:prstGeom>
          <a:ln w="317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4571639" y="5408291"/>
            <a:ext cx="895035" cy="251198"/>
          </a:xfrm>
          <a:prstGeom prst="rect">
            <a:avLst/>
          </a:prstGeom>
          <a:noFill/>
        </p:spPr>
        <p:txBody>
          <a:bodyPr wrap="square" lIns="0" tIns="0" rIns="0" bIns="0" rtlCol="0">
            <a:noAutofit/>
          </a:bodyPr>
          <a:lstStyle/>
          <a:p>
            <a:pPr algn="ctr">
              <a:lnSpc>
                <a:spcPct val="90000"/>
              </a:lnSpc>
            </a:pPr>
            <a:r>
              <a:rPr lang="en-US" dirty="0">
                <a:solidFill>
                  <a:prstClr val="black"/>
                </a:solidFill>
                <a:latin typeface="MetricHPE" panose="020B0503030202060203" pitchFamily="34" charset="0"/>
              </a:rPr>
              <a:t>Manual</a:t>
            </a:r>
          </a:p>
        </p:txBody>
      </p:sp>
      <p:cxnSp>
        <p:nvCxnSpPr>
          <p:cNvPr id="93" name="Straight Arrow Connector 92"/>
          <p:cNvCxnSpPr/>
          <p:nvPr/>
        </p:nvCxnSpPr>
        <p:spPr>
          <a:xfrm flipV="1">
            <a:off x="4570343" y="5325782"/>
            <a:ext cx="0" cy="365760"/>
          </a:xfrm>
          <a:prstGeom prst="straightConnector1">
            <a:avLst/>
          </a:prstGeom>
          <a:ln w="317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1298283" y="4540201"/>
            <a:ext cx="691215" cy="307777"/>
          </a:xfrm>
          <a:prstGeom prst="rect">
            <a:avLst/>
          </a:prstGeom>
        </p:spPr>
        <p:txBody>
          <a:bodyPr wrap="none">
            <a:spAutoFit/>
          </a:bodyPr>
          <a:lstStyle/>
          <a:p>
            <a:pPr algn="ctr">
              <a:defRPr/>
            </a:pPr>
            <a:r>
              <a:rPr lang="en-US" sz="1400" b="1" kern="0" dirty="0">
                <a:solidFill>
                  <a:prstClr val="white">
                    <a:lumMod val="50000"/>
                  </a:prstClr>
                </a:solidFill>
                <a:latin typeface="MetricHPE" panose="020B0503030202060203" pitchFamily="34" charset="0"/>
                <a:cs typeface="HP Simplified" pitchFamily="34" charset="0"/>
              </a:rPr>
              <a:t>Google</a:t>
            </a:r>
            <a:endParaRPr lang="en-GB" sz="1400" kern="0" dirty="0">
              <a:solidFill>
                <a:prstClr val="white">
                  <a:lumMod val="50000"/>
                </a:prstClr>
              </a:solidFill>
              <a:latin typeface="MetricHPE" panose="020B0503030202060203" pitchFamily="34" charset="0"/>
            </a:endParaRPr>
          </a:p>
        </p:txBody>
      </p:sp>
      <p:grpSp>
        <p:nvGrpSpPr>
          <p:cNvPr id="12" name="Group 11"/>
          <p:cNvGrpSpPr/>
          <p:nvPr/>
        </p:nvGrpSpPr>
        <p:grpSpPr>
          <a:xfrm>
            <a:off x="213643" y="1524244"/>
            <a:ext cx="5639289" cy="2405008"/>
            <a:chOff x="63515" y="1524244"/>
            <a:chExt cx="5639289" cy="2405008"/>
          </a:xfrm>
        </p:grpSpPr>
        <p:pic>
          <p:nvPicPr>
            <p:cNvPr id="4" name="Picture 3"/>
            <p:cNvPicPr>
              <a:picLocks noChangeAspect="1"/>
            </p:cNvPicPr>
            <p:nvPr/>
          </p:nvPicPr>
          <p:blipFill>
            <a:blip r:embed="rId3"/>
            <a:stretch>
              <a:fillRect/>
            </a:stretch>
          </p:blipFill>
          <p:spPr>
            <a:xfrm>
              <a:off x="63515" y="1524244"/>
              <a:ext cx="5639289" cy="2405008"/>
            </a:xfrm>
            <a:prstGeom prst="rect">
              <a:avLst/>
            </a:prstGeom>
            <a:ln>
              <a:noFill/>
            </a:ln>
          </p:spPr>
        </p:pic>
        <p:sp>
          <p:nvSpPr>
            <p:cNvPr id="9" name="Oval 8"/>
            <p:cNvSpPr/>
            <p:nvPr/>
          </p:nvSpPr>
          <p:spPr>
            <a:xfrm>
              <a:off x="1695138" y="1752803"/>
              <a:ext cx="1543829" cy="124679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89" name="Picture 1" descr="image001">
              <a:extLst>
                <a:ext uri="{FF2B5EF4-FFF2-40B4-BE49-F238E27FC236}">
                  <a16:creationId xmlns:a16="http://schemas.microsoft.com/office/drawing/2014/main" id="{2FA140BE-9F2B-40F3-B74B-08EA9FDC9146}"/>
                </a:ext>
              </a:extLst>
            </p:cNvPr>
            <p:cNvPicPr>
              <a:picLocks noChangeAspect="1" noChangeArrowheads="1"/>
            </p:cNvPicPr>
            <p:nvPr/>
          </p:nvPicPr>
          <p:blipFill rotWithShape="1">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2079601" y="2908717"/>
              <a:ext cx="1009131" cy="937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Rectangle 87"/>
            <p:cNvSpPr/>
            <p:nvPr/>
          </p:nvSpPr>
          <p:spPr>
            <a:xfrm>
              <a:off x="3335234" y="2894658"/>
              <a:ext cx="2130160" cy="983312"/>
            </a:xfrm>
            <a:prstGeom prst="rect">
              <a:avLst/>
            </a:prstGeom>
            <a:noFill/>
            <a:ln w="6350" cap="flat" cmpd="sng" algn="ctr">
              <a:noFill/>
              <a:prstDash val="solid"/>
              <a:miter lim="800000"/>
            </a:ln>
            <a:effectLst/>
          </p:spPr>
          <p:txBody>
            <a:bodyPr wrap="square" lIns="0" tIns="45703" rIns="0" bIns="45703" rtlCol="0" anchor="ctr">
              <a:spAutoFit/>
            </a:bodyPr>
            <a:lstStyle/>
            <a:p>
              <a:pPr marL="114300" indent="-114300">
                <a:lnSpc>
                  <a:spcPct val="90000"/>
                </a:lnSpc>
                <a:spcAft>
                  <a:spcPts val="300"/>
                </a:spcAft>
                <a:buFont typeface="Arial" panose="020B0604020202020204" pitchFamily="34" charset="0"/>
                <a:buChar char="•"/>
                <a:defRPr/>
              </a:pPr>
              <a:r>
                <a:rPr lang="en-US" sz="1400" kern="0" dirty="0">
                  <a:solidFill>
                    <a:sysClr val="windowText" lastClr="000000"/>
                  </a:solidFill>
                  <a:latin typeface="MetricHPE" panose="020B0503030202060203" pitchFamily="34" charset="0"/>
                </a:rPr>
                <a:t>Orchestration and brokering</a:t>
              </a:r>
            </a:p>
            <a:p>
              <a:pPr marL="114300" indent="-114300">
                <a:lnSpc>
                  <a:spcPct val="90000"/>
                </a:lnSpc>
                <a:spcAft>
                  <a:spcPts val="300"/>
                </a:spcAft>
                <a:buFont typeface="Arial" panose="020B0604020202020204" pitchFamily="34" charset="0"/>
                <a:buChar char="•"/>
                <a:defRPr/>
              </a:pPr>
              <a:r>
                <a:rPr lang="en-US" sz="1400" kern="0" dirty="0">
                  <a:solidFill>
                    <a:sysClr val="windowText" lastClr="000000"/>
                  </a:solidFill>
                  <a:latin typeface="MetricHPE" panose="020B0503030202060203" pitchFamily="34" charset="0"/>
                </a:rPr>
                <a:t>Metering and cost analytics</a:t>
              </a:r>
            </a:p>
            <a:p>
              <a:pPr marL="114300" indent="-114300">
                <a:lnSpc>
                  <a:spcPct val="90000"/>
                </a:lnSpc>
                <a:spcAft>
                  <a:spcPts val="300"/>
                </a:spcAft>
                <a:buFont typeface="Arial" panose="020B0604020202020204" pitchFamily="34" charset="0"/>
                <a:buChar char="•"/>
                <a:defRPr/>
              </a:pPr>
              <a:r>
                <a:rPr lang="en-US" sz="1400" kern="0" dirty="0">
                  <a:solidFill>
                    <a:sysClr val="windowText" lastClr="000000"/>
                  </a:solidFill>
                  <a:latin typeface="MetricHPE" panose="020B0503030202060203" pitchFamily="34" charset="0"/>
                </a:rPr>
                <a:t>Security and multi-tenancy</a:t>
              </a:r>
            </a:p>
            <a:p>
              <a:pPr marL="114300" indent="-114300">
                <a:lnSpc>
                  <a:spcPct val="90000"/>
                </a:lnSpc>
                <a:spcAft>
                  <a:spcPts val="300"/>
                </a:spcAft>
                <a:buFont typeface="Arial" panose="020B0604020202020204" pitchFamily="34" charset="0"/>
                <a:buChar char="•"/>
                <a:defRPr/>
              </a:pPr>
              <a:r>
                <a:rPr lang="en-US" sz="1400" kern="0" dirty="0">
                  <a:solidFill>
                    <a:sysClr val="windowText" lastClr="000000"/>
                  </a:solidFill>
                  <a:latin typeface="MetricHPE" panose="020B0503030202060203" pitchFamily="34" charset="0"/>
                </a:rPr>
                <a:t>Lifecycle management</a:t>
              </a:r>
            </a:p>
          </p:txBody>
        </p:sp>
        <p:sp>
          <p:nvSpPr>
            <p:cNvPr id="85" name="Isosceles Triangle 84"/>
            <p:cNvSpPr/>
            <p:nvPr/>
          </p:nvSpPr>
          <p:spPr bwMode="ltGray">
            <a:xfrm rot="16200000">
              <a:off x="2737928" y="3222991"/>
              <a:ext cx="901086" cy="230540"/>
            </a:xfrm>
            <a:prstGeom prst="triangle">
              <a:avLst/>
            </a:prstGeom>
            <a:solidFill>
              <a:srgbClr val="2AD2C9"/>
            </a:solidFill>
            <a:ln w="19050" cap="flat" cmpd="sng" algn="ctr">
              <a:solidFill>
                <a:srgbClr val="2AD2C9"/>
              </a:solidFill>
              <a:prstDash val="solid"/>
              <a:miter lim="800000"/>
            </a:ln>
            <a:effectLst/>
          </p:spPr>
          <p:txBody>
            <a:bodyPr rtlCol="0" anchor="ctr"/>
            <a:lstStyle/>
            <a:p>
              <a:pPr algn="ctr">
                <a:lnSpc>
                  <a:spcPct val="90000"/>
                </a:lnSpc>
                <a:defRPr/>
              </a:pPr>
              <a:endParaRPr lang="en-US" kern="0" dirty="0" err="1">
                <a:solidFill>
                  <a:prstClr val="white"/>
                </a:solidFill>
                <a:latin typeface="MetricHPE" panose="020B0503030202060203" pitchFamily="34" charset="0"/>
              </a:endParaRPr>
            </a:p>
          </p:txBody>
        </p:sp>
        <p:grpSp>
          <p:nvGrpSpPr>
            <p:cNvPr id="10" name="Group 9"/>
            <p:cNvGrpSpPr/>
            <p:nvPr/>
          </p:nvGrpSpPr>
          <p:grpSpPr>
            <a:xfrm>
              <a:off x="472611" y="2519553"/>
              <a:ext cx="1617170" cy="896200"/>
              <a:chOff x="704802" y="2777943"/>
              <a:chExt cx="1617170" cy="896200"/>
            </a:xfrm>
          </p:grpSpPr>
          <p:grpSp>
            <p:nvGrpSpPr>
              <p:cNvPr id="6" name="Group 5"/>
              <p:cNvGrpSpPr/>
              <p:nvPr/>
            </p:nvGrpSpPr>
            <p:grpSpPr>
              <a:xfrm>
                <a:off x="704802" y="2777943"/>
                <a:ext cx="1617170" cy="896200"/>
                <a:chOff x="406166" y="2250526"/>
                <a:chExt cx="1898774" cy="915463"/>
              </a:xfrm>
            </p:grpSpPr>
            <p:sp>
              <p:nvSpPr>
                <p:cNvPr id="59" name="Rectangle 72"/>
                <p:cNvSpPr/>
                <p:nvPr/>
              </p:nvSpPr>
              <p:spPr>
                <a:xfrm>
                  <a:off x="494741" y="2283311"/>
                  <a:ext cx="1721626" cy="882678"/>
                </a:xfrm>
                <a:prstGeom prst="rect">
                  <a:avLst/>
                </a:prstGeom>
                <a:solidFill>
                  <a:sysClr val="window" lastClr="FFFFFF"/>
                </a:solidFill>
                <a:ln w="38100" cap="flat" cmpd="sng" algn="ctr">
                  <a:solidFill>
                    <a:srgbClr val="2AD2C9"/>
                  </a:solidFill>
                  <a:prstDash val="solid"/>
                  <a:miter lim="800000"/>
                </a:ln>
                <a:effectLst/>
              </p:spPr>
              <p:txBody>
                <a:bodyPr rtlCol="0" anchor="b"/>
                <a:lstStyle/>
                <a:p>
                  <a:pPr algn="ctr">
                    <a:lnSpc>
                      <a:spcPct val="90000"/>
                    </a:lnSpc>
                    <a:defRPr/>
                  </a:pPr>
                  <a:endParaRPr lang="en-US" sz="1680" b="1" kern="0" dirty="0">
                    <a:solidFill>
                      <a:prstClr val="black"/>
                    </a:solidFill>
                    <a:latin typeface="MetricHPE" panose="020B0503030202060203" pitchFamily="34" charset="0"/>
                    <a:ea typeface="Arial" charset="0"/>
                    <a:cs typeface="Arial" charset="0"/>
                  </a:endParaRPr>
                </a:p>
              </p:txBody>
            </p:sp>
            <p:sp>
              <p:nvSpPr>
                <p:cNvPr id="65" name="Rectangle 64"/>
                <p:cNvSpPr/>
                <p:nvPr/>
              </p:nvSpPr>
              <p:spPr>
                <a:xfrm>
                  <a:off x="406166" y="2250526"/>
                  <a:ext cx="1898774" cy="519629"/>
                </a:xfrm>
                <a:prstGeom prst="rect">
                  <a:avLst/>
                </a:prstGeom>
              </p:spPr>
              <p:txBody>
                <a:bodyPr wrap="square">
                  <a:spAutoFit/>
                </a:bodyPr>
                <a:lstStyle/>
                <a:p>
                  <a:pPr algn="ctr">
                    <a:lnSpc>
                      <a:spcPct val="90000"/>
                    </a:lnSpc>
                  </a:pPr>
                  <a:r>
                    <a:rPr lang="en-US" sz="1400" b="1" dirty="0">
                      <a:solidFill>
                        <a:prstClr val="black"/>
                      </a:solidFill>
                      <a:latin typeface="MetricHPE" panose="020B0503030202060203" pitchFamily="34" charset="0"/>
                      <a:ea typeface="Arial" charset="0"/>
                      <a:cs typeface="Arial" charset="0"/>
                    </a:rPr>
                    <a:t>Catalog of tools </a:t>
                  </a:r>
                  <a:br>
                    <a:rPr lang="en-US" sz="1400" b="1" dirty="0">
                      <a:solidFill>
                        <a:prstClr val="black"/>
                      </a:solidFill>
                      <a:latin typeface="MetricHPE" panose="020B0503030202060203" pitchFamily="34" charset="0"/>
                      <a:ea typeface="Arial" charset="0"/>
                      <a:cs typeface="Arial" charset="0"/>
                    </a:rPr>
                  </a:br>
                  <a:r>
                    <a:rPr lang="en-US" sz="1400" b="1" dirty="0">
                      <a:solidFill>
                        <a:prstClr val="black"/>
                      </a:solidFill>
                      <a:latin typeface="MetricHPE" panose="020B0503030202060203" pitchFamily="34" charset="0"/>
                      <a:ea typeface="Arial" charset="0"/>
                      <a:cs typeface="Arial" charset="0"/>
                    </a:rPr>
                    <a:t>and cloud services</a:t>
                  </a:r>
                </a:p>
              </p:txBody>
            </p:sp>
            <p:sp>
              <p:nvSpPr>
                <p:cNvPr id="77" name="Freeform 73"/>
                <p:cNvSpPr>
                  <a:spLocks noChangeAspect="1"/>
                </p:cNvSpPr>
                <p:nvPr/>
              </p:nvSpPr>
              <p:spPr bwMode="auto">
                <a:xfrm>
                  <a:off x="551552" y="2680870"/>
                  <a:ext cx="736187" cy="288533"/>
                </a:xfrm>
                <a:custGeom>
                  <a:avLst/>
                  <a:gdLst>
                    <a:gd name="T0" fmla="*/ 142 w 796"/>
                    <a:gd name="T1" fmla="*/ 436 h 436"/>
                    <a:gd name="T2" fmla="*/ 130 w 796"/>
                    <a:gd name="T3" fmla="*/ 436 h 436"/>
                    <a:gd name="T4" fmla="*/ 102 w 796"/>
                    <a:gd name="T5" fmla="*/ 430 h 436"/>
                    <a:gd name="T6" fmla="*/ 88 w 796"/>
                    <a:gd name="T7" fmla="*/ 424 h 436"/>
                    <a:gd name="T8" fmla="*/ 68 w 796"/>
                    <a:gd name="T9" fmla="*/ 414 h 436"/>
                    <a:gd name="T10" fmla="*/ 36 w 796"/>
                    <a:gd name="T11" fmla="*/ 386 h 436"/>
                    <a:gd name="T12" fmla="*/ 14 w 796"/>
                    <a:gd name="T13" fmla="*/ 352 h 436"/>
                    <a:gd name="T14" fmla="*/ 2 w 796"/>
                    <a:gd name="T15" fmla="*/ 312 h 436"/>
                    <a:gd name="T16" fmla="*/ 0 w 796"/>
                    <a:gd name="T17" fmla="*/ 292 h 436"/>
                    <a:gd name="T18" fmla="*/ 2 w 796"/>
                    <a:gd name="T19" fmla="*/ 278 h 436"/>
                    <a:gd name="T20" fmla="*/ 8 w 796"/>
                    <a:gd name="T21" fmla="*/ 248 h 436"/>
                    <a:gd name="T22" fmla="*/ 12 w 796"/>
                    <a:gd name="T23" fmla="*/ 234 h 436"/>
                    <a:gd name="T24" fmla="*/ 22 w 796"/>
                    <a:gd name="T25" fmla="*/ 214 h 436"/>
                    <a:gd name="T26" fmla="*/ 50 w 796"/>
                    <a:gd name="T27" fmla="*/ 182 h 436"/>
                    <a:gd name="T28" fmla="*/ 86 w 796"/>
                    <a:gd name="T29" fmla="*/ 160 h 436"/>
                    <a:gd name="T30" fmla="*/ 124 w 796"/>
                    <a:gd name="T31" fmla="*/ 148 h 436"/>
                    <a:gd name="T32" fmla="*/ 146 w 796"/>
                    <a:gd name="T33" fmla="*/ 148 h 436"/>
                    <a:gd name="T34" fmla="*/ 146 w 796"/>
                    <a:gd name="T35" fmla="*/ 148 h 436"/>
                    <a:gd name="T36" fmla="*/ 146 w 796"/>
                    <a:gd name="T37" fmla="*/ 148 h 436"/>
                    <a:gd name="T38" fmla="*/ 158 w 796"/>
                    <a:gd name="T39" fmla="*/ 116 h 436"/>
                    <a:gd name="T40" fmla="*/ 158 w 796"/>
                    <a:gd name="T41" fmla="*/ 116 h 436"/>
                    <a:gd name="T42" fmla="*/ 188 w 796"/>
                    <a:gd name="T43" fmla="*/ 68 h 436"/>
                    <a:gd name="T44" fmla="*/ 230 w 796"/>
                    <a:gd name="T45" fmla="*/ 30 h 436"/>
                    <a:gd name="T46" fmla="*/ 280 w 796"/>
                    <a:gd name="T47" fmla="*/ 8 h 436"/>
                    <a:gd name="T48" fmla="*/ 334 w 796"/>
                    <a:gd name="T49" fmla="*/ 0 h 436"/>
                    <a:gd name="T50" fmla="*/ 334 w 796"/>
                    <a:gd name="T51" fmla="*/ 0 h 436"/>
                    <a:gd name="T52" fmla="*/ 372 w 796"/>
                    <a:gd name="T53" fmla="*/ 4 h 436"/>
                    <a:gd name="T54" fmla="*/ 410 w 796"/>
                    <a:gd name="T55" fmla="*/ 16 h 436"/>
                    <a:gd name="T56" fmla="*/ 410 w 796"/>
                    <a:gd name="T57" fmla="*/ 16 h 436"/>
                    <a:gd name="T58" fmla="*/ 446 w 796"/>
                    <a:gd name="T59" fmla="*/ 36 h 436"/>
                    <a:gd name="T60" fmla="*/ 476 w 796"/>
                    <a:gd name="T61" fmla="*/ 64 h 436"/>
                    <a:gd name="T62" fmla="*/ 500 w 796"/>
                    <a:gd name="T63" fmla="*/ 96 h 436"/>
                    <a:gd name="T64" fmla="*/ 516 w 796"/>
                    <a:gd name="T65" fmla="*/ 132 h 436"/>
                    <a:gd name="T66" fmla="*/ 516 w 796"/>
                    <a:gd name="T67" fmla="*/ 132 h 436"/>
                    <a:gd name="T68" fmla="*/ 560 w 796"/>
                    <a:gd name="T69" fmla="*/ 126 h 436"/>
                    <a:gd name="T70" fmla="*/ 560 w 796"/>
                    <a:gd name="T71" fmla="*/ 126 h 436"/>
                    <a:gd name="T72" fmla="*/ 592 w 796"/>
                    <a:gd name="T73" fmla="*/ 128 h 436"/>
                    <a:gd name="T74" fmla="*/ 622 w 796"/>
                    <a:gd name="T75" fmla="*/ 138 h 436"/>
                    <a:gd name="T76" fmla="*/ 622 w 796"/>
                    <a:gd name="T77" fmla="*/ 138 h 436"/>
                    <a:gd name="T78" fmla="*/ 656 w 796"/>
                    <a:gd name="T79" fmla="*/ 158 h 436"/>
                    <a:gd name="T80" fmla="*/ 682 w 796"/>
                    <a:gd name="T81" fmla="*/ 184 h 436"/>
                    <a:gd name="T82" fmla="*/ 702 w 796"/>
                    <a:gd name="T83" fmla="*/ 214 h 436"/>
                    <a:gd name="T84" fmla="*/ 712 w 796"/>
                    <a:gd name="T85" fmla="*/ 250 h 436"/>
                    <a:gd name="T86" fmla="*/ 712 w 796"/>
                    <a:gd name="T87" fmla="*/ 250 h 436"/>
                    <a:gd name="T88" fmla="*/ 740 w 796"/>
                    <a:gd name="T89" fmla="*/ 256 h 436"/>
                    <a:gd name="T90" fmla="*/ 740 w 796"/>
                    <a:gd name="T91" fmla="*/ 256 h 436"/>
                    <a:gd name="T92" fmla="*/ 740 w 796"/>
                    <a:gd name="T93" fmla="*/ 256 h 436"/>
                    <a:gd name="T94" fmla="*/ 762 w 796"/>
                    <a:gd name="T95" fmla="*/ 270 h 436"/>
                    <a:gd name="T96" fmla="*/ 780 w 796"/>
                    <a:gd name="T97" fmla="*/ 292 h 436"/>
                    <a:gd name="T98" fmla="*/ 792 w 796"/>
                    <a:gd name="T99" fmla="*/ 316 h 436"/>
                    <a:gd name="T100" fmla="*/ 796 w 796"/>
                    <a:gd name="T101" fmla="*/ 342 h 436"/>
                    <a:gd name="T102" fmla="*/ 796 w 796"/>
                    <a:gd name="T103" fmla="*/ 342 h 436"/>
                    <a:gd name="T104" fmla="*/ 788 w 796"/>
                    <a:gd name="T105" fmla="*/ 378 h 436"/>
                    <a:gd name="T106" fmla="*/ 788 w 796"/>
                    <a:gd name="T107" fmla="*/ 378 h 436"/>
                    <a:gd name="T108" fmla="*/ 774 w 796"/>
                    <a:gd name="T109" fmla="*/ 400 h 436"/>
                    <a:gd name="T110" fmla="*/ 756 w 796"/>
                    <a:gd name="T111" fmla="*/ 418 h 436"/>
                    <a:gd name="T112" fmla="*/ 736 w 796"/>
                    <a:gd name="T113" fmla="*/ 430 h 436"/>
                    <a:gd name="T114" fmla="*/ 712 w 796"/>
                    <a:gd name="T115" fmla="*/ 436 h 436"/>
                    <a:gd name="T116" fmla="*/ 710 w 796"/>
                    <a:gd name="T117" fmla="*/ 436 h 436"/>
                    <a:gd name="T118" fmla="*/ 142 w 796"/>
                    <a:gd name="T119"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96" h="436">
                      <a:moveTo>
                        <a:pt x="142" y="436"/>
                      </a:moveTo>
                      <a:lnTo>
                        <a:pt x="142" y="436"/>
                      </a:lnTo>
                      <a:lnTo>
                        <a:pt x="142" y="436"/>
                      </a:lnTo>
                      <a:lnTo>
                        <a:pt x="130" y="436"/>
                      </a:lnTo>
                      <a:lnTo>
                        <a:pt x="116" y="432"/>
                      </a:lnTo>
                      <a:lnTo>
                        <a:pt x="102" y="430"/>
                      </a:lnTo>
                      <a:lnTo>
                        <a:pt x="88" y="424"/>
                      </a:lnTo>
                      <a:lnTo>
                        <a:pt x="88" y="424"/>
                      </a:lnTo>
                      <a:lnTo>
                        <a:pt x="88" y="424"/>
                      </a:lnTo>
                      <a:lnTo>
                        <a:pt x="68" y="414"/>
                      </a:lnTo>
                      <a:lnTo>
                        <a:pt x="52" y="402"/>
                      </a:lnTo>
                      <a:lnTo>
                        <a:pt x="36" y="386"/>
                      </a:lnTo>
                      <a:lnTo>
                        <a:pt x="24" y="370"/>
                      </a:lnTo>
                      <a:lnTo>
                        <a:pt x="14" y="352"/>
                      </a:lnTo>
                      <a:lnTo>
                        <a:pt x="6" y="332"/>
                      </a:lnTo>
                      <a:lnTo>
                        <a:pt x="2" y="312"/>
                      </a:lnTo>
                      <a:lnTo>
                        <a:pt x="0" y="292"/>
                      </a:lnTo>
                      <a:lnTo>
                        <a:pt x="0" y="292"/>
                      </a:lnTo>
                      <a:lnTo>
                        <a:pt x="0" y="292"/>
                      </a:lnTo>
                      <a:lnTo>
                        <a:pt x="2" y="278"/>
                      </a:lnTo>
                      <a:lnTo>
                        <a:pt x="4" y="262"/>
                      </a:lnTo>
                      <a:lnTo>
                        <a:pt x="8" y="248"/>
                      </a:lnTo>
                      <a:lnTo>
                        <a:pt x="12" y="234"/>
                      </a:lnTo>
                      <a:lnTo>
                        <a:pt x="12" y="234"/>
                      </a:lnTo>
                      <a:lnTo>
                        <a:pt x="12" y="234"/>
                      </a:lnTo>
                      <a:lnTo>
                        <a:pt x="22" y="214"/>
                      </a:lnTo>
                      <a:lnTo>
                        <a:pt x="36" y="198"/>
                      </a:lnTo>
                      <a:lnTo>
                        <a:pt x="50" y="182"/>
                      </a:lnTo>
                      <a:lnTo>
                        <a:pt x="66" y="170"/>
                      </a:lnTo>
                      <a:lnTo>
                        <a:pt x="86" y="160"/>
                      </a:lnTo>
                      <a:lnTo>
                        <a:pt x="104" y="154"/>
                      </a:lnTo>
                      <a:lnTo>
                        <a:pt x="124" y="148"/>
                      </a:lnTo>
                      <a:lnTo>
                        <a:pt x="146" y="148"/>
                      </a:lnTo>
                      <a:lnTo>
                        <a:pt x="146" y="148"/>
                      </a:lnTo>
                      <a:lnTo>
                        <a:pt x="146" y="148"/>
                      </a:lnTo>
                      <a:lnTo>
                        <a:pt x="146" y="148"/>
                      </a:lnTo>
                      <a:lnTo>
                        <a:pt x="146" y="148"/>
                      </a:lnTo>
                      <a:lnTo>
                        <a:pt x="146" y="148"/>
                      </a:lnTo>
                      <a:lnTo>
                        <a:pt x="152" y="132"/>
                      </a:lnTo>
                      <a:lnTo>
                        <a:pt x="158" y="116"/>
                      </a:lnTo>
                      <a:lnTo>
                        <a:pt x="158" y="116"/>
                      </a:lnTo>
                      <a:lnTo>
                        <a:pt x="158" y="116"/>
                      </a:lnTo>
                      <a:lnTo>
                        <a:pt x="170" y="90"/>
                      </a:lnTo>
                      <a:lnTo>
                        <a:pt x="188" y="68"/>
                      </a:lnTo>
                      <a:lnTo>
                        <a:pt x="208" y="48"/>
                      </a:lnTo>
                      <a:lnTo>
                        <a:pt x="230" y="30"/>
                      </a:lnTo>
                      <a:lnTo>
                        <a:pt x="254" y="18"/>
                      </a:lnTo>
                      <a:lnTo>
                        <a:pt x="280" y="8"/>
                      </a:lnTo>
                      <a:lnTo>
                        <a:pt x="306" y="2"/>
                      </a:lnTo>
                      <a:lnTo>
                        <a:pt x="334" y="0"/>
                      </a:lnTo>
                      <a:lnTo>
                        <a:pt x="334" y="0"/>
                      </a:lnTo>
                      <a:lnTo>
                        <a:pt x="334" y="0"/>
                      </a:lnTo>
                      <a:lnTo>
                        <a:pt x="354" y="0"/>
                      </a:lnTo>
                      <a:lnTo>
                        <a:pt x="372" y="4"/>
                      </a:lnTo>
                      <a:lnTo>
                        <a:pt x="392" y="8"/>
                      </a:lnTo>
                      <a:lnTo>
                        <a:pt x="410" y="16"/>
                      </a:lnTo>
                      <a:lnTo>
                        <a:pt x="410" y="16"/>
                      </a:lnTo>
                      <a:lnTo>
                        <a:pt x="410" y="16"/>
                      </a:lnTo>
                      <a:lnTo>
                        <a:pt x="430" y="26"/>
                      </a:lnTo>
                      <a:lnTo>
                        <a:pt x="446" y="36"/>
                      </a:lnTo>
                      <a:lnTo>
                        <a:pt x="462" y="50"/>
                      </a:lnTo>
                      <a:lnTo>
                        <a:pt x="476" y="64"/>
                      </a:lnTo>
                      <a:lnTo>
                        <a:pt x="490" y="78"/>
                      </a:lnTo>
                      <a:lnTo>
                        <a:pt x="500" y="96"/>
                      </a:lnTo>
                      <a:lnTo>
                        <a:pt x="510" y="114"/>
                      </a:lnTo>
                      <a:lnTo>
                        <a:pt x="516" y="132"/>
                      </a:lnTo>
                      <a:lnTo>
                        <a:pt x="516" y="132"/>
                      </a:lnTo>
                      <a:lnTo>
                        <a:pt x="516" y="132"/>
                      </a:lnTo>
                      <a:lnTo>
                        <a:pt x="538" y="126"/>
                      </a:lnTo>
                      <a:lnTo>
                        <a:pt x="560" y="126"/>
                      </a:lnTo>
                      <a:lnTo>
                        <a:pt x="560" y="126"/>
                      </a:lnTo>
                      <a:lnTo>
                        <a:pt x="560" y="126"/>
                      </a:lnTo>
                      <a:lnTo>
                        <a:pt x="576" y="126"/>
                      </a:lnTo>
                      <a:lnTo>
                        <a:pt x="592" y="128"/>
                      </a:lnTo>
                      <a:lnTo>
                        <a:pt x="606" y="132"/>
                      </a:lnTo>
                      <a:lnTo>
                        <a:pt x="622" y="138"/>
                      </a:lnTo>
                      <a:lnTo>
                        <a:pt x="622" y="138"/>
                      </a:lnTo>
                      <a:lnTo>
                        <a:pt x="622" y="138"/>
                      </a:lnTo>
                      <a:lnTo>
                        <a:pt x="640" y="146"/>
                      </a:lnTo>
                      <a:lnTo>
                        <a:pt x="656" y="158"/>
                      </a:lnTo>
                      <a:lnTo>
                        <a:pt x="670" y="170"/>
                      </a:lnTo>
                      <a:lnTo>
                        <a:pt x="682" y="184"/>
                      </a:lnTo>
                      <a:lnTo>
                        <a:pt x="692" y="198"/>
                      </a:lnTo>
                      <a:lnTo>
                        <a:pt x="702" y="214"/>
                      </a:lnTo>
                      <a:lnTo>
                        <a:pt x="708" y="232"/>
                      </a:lnTo>
                      <a:lnTo>
                        <a:pt x="712" y="250"/>
                      </a:lnTo>
                      <a:lnTo>
                        <a:pt x="712" y="250"/>
                      </a:lnTo>
                      <a:lnTo>
                        <a:pt x="712" y="250"/>
                      </a:lnTo>
                      <a:lnTo>
                        <a:pt x="726" y="252"/>
                      </a:lnTo>
                      <a:lnTo>
                        <a:pt x="740" y="256"/>
                      </a:lnTo>
                      <a:lnTo>
                        <a:pt x="740" y="256"/>
                      </a:lnTo>
                      <a:lnTo>
                        <a:pt x="740" y="256"/>
                      </a:lnTo>
                      <a:lnTo>
                        <a:pt x="740" y="256"/>
                      </a:lnTo>
                      <a:lnTo>
                        <a:pt x="740" y="256"/>
                      </a:lnTo>
                      <a:lnTo>
                        <a:pt x="752" y="262"/>
                      </a:lnTo>
                      <a:lnTo>
                        <a:pt x="762" y="270"/>
                      </a:lnTo>
                      <a:lnTo>
                        <a:pt x="772" y="280"/>
                      </a:lnTo>
                      <a:lnTo>
                        <a:pt x="780" y="292"/>
                      </a:lnTo>
                      <a:lnTo>
                        <a:pt x="786" y="302"/>
                      </a:lnTo>
                      <a:lnTo>
                        <a:pt x="792" y="316"/>
                      </a:lnTo>
                      <a:lnTo>
                        <a:pt x="794" y="328"/>
                      </a:lnTo>
                      <a:lnTo>
                        <a:pt x="796" y="342"/>
                      </a:lnTo>
                      <a:lnTo>
                        <a:pt x="796" y="342"/>
                      </a:lnTo>
                      <a:lnTo>
                        <a:pt x="796" y="342"/>
                      </a:lnTo>
                      <a:lnTo>
                        <a:pt x="794" y="360"/>
                      </a:lnTo>
                      <a:lnTo>
                        <a:pt x="788" y="378"/>
                      </a:lnTo>
                      <a:lnTo>
                        <a:pt x="788" y="378"/>
                      </a:lnTo>
                      <a:lnTo>
                        <a:pt x="788" y="378"/>
                      </a:lnTo>
                      <a:lnTo>
                        <a:pt x="782" y="390"/>
                      </a:lnTo>
                      <a:lnTo>
                        <a:pt x="774" y="400"/>
                      </a:lnTo>
                      <a:lnTo>
                        <a:pt x="766" y="410"/>
                      </a:lnTo>
                      <a:lnTo>
                        <a:pt x="756" y="418"/>
                      </a:lnTo>
                      <a:lnTo>
                        <a:pt x="746" y="424"/>
                      </a:lnTo>
                      <a:lnTo>
                        <a:pt x="736" y="430"/>
                      </a:lnTo>
                      <a:lnTo>
                        <a:pt x="724" y="434"/>
                      </a:lnTo>
                      <a:lnTo>
                        <a:pt x="712" y="436"/>
                      </a:lnTo>
                      <a:lnTo>
                        <a:pt x="712" y="436"/>
                      </a:lnTo>
                      <a:lnTo>
                        <a:pt x="710" y="436"/>
                      </a:lnTo>
                      <a:lnTo>
                        <a:pt x="142" y="436"/>
                      </a:lnTo>
                      <a:lnTo>
                        <a:pt x="142" y="436"/>
                      </a:lnTo>
                      <a:close/>
                    </a:path>
                  </a:pathLst>
                </a:custGeom>
                <a:solidFill>
                  <a:sysClr val="window" lastClr="FFFFFF"/>
                </a:solidFill>
                <a:ln w="9525">
                  <a:solidFill>
                    <a:srgbClr val="00B0F0"/>
                  </a:solidFill>
                  <a:prstDash val="dash"/>
                  <a:round/>
                  <a:headEnd/>
                  <a:tailEnd/>
                </a:ln>
                <a:extLst/>
              </p:spPr>
              <p:txBody>
                <a:bodyPr vert="horz" wrap="square" lIns="121888" tIns="365665" rIns="121888" bIns="60944" numCol="1" anchor="ctr" anchorCtr="0" compatLnSpc="1">
                  <a:prstTxWarp prst="textNoShape">
                    <a:avLst/>
                  </a:prstTxWarp>
                </a:bodyPr>
                <a:lstStyle/>
                <a:p>
                  <a:pPr algn="ctr" defTabSz="573431">
                    <a:buSzPct val="100000"/>
                    <a:defRPr/>
                  </a:pPr>
                  <a:r>
                    <a:rPr lang="en-US" sz="1467" b="1" kern="0" dirty="0">
                      <a:solidFill>
                        <a:prstClr val="white"/>
                      </a:solidFill>
                      <a:latin typeface="MetricHPE" panose="020B0503030202060203" pitchFamily="34" charset="0"/>
                      <a:cs typeface="HP Simplified" pitchFamily="34" charset="0"/>
                    </a:rPr>
                    <a:t>Pic</a:t>
                  </a:r>
                </a:p>
                <a:p>
                  <a:pPr algn="ctr" defTabSz="573431">
                    <a:buSzPct val="100000"/>
                    <a:defRPr/>
                  </a:pPr>
                  <a:endParaRPr lang="en-US" sz="1467" b="1" kern="0" dirty="0">
                    <a:solidFill>
                      <a:prstClr val="white"/>
                    </a:solidFill>
                    <a:latin typeface="MetricHPE" panose="020B0503030202060203" pitchFamily="34" charset="0"/>
                    <a:cs typeface="HP Simplified" pitchFamily="34" charset="0"/>
                  </a:endParaRPr>
                </a:p>
              </p:txBody>
            </p:sp>
            <p:sp>
              <p:nvSpPr>
                <p:cNvPr id="80" name="Freeform 73"/>
                <p:cNvSpPr>
                  <a:spLocks noChangeAspect="1"/>
                </p:cNvSpPr>
                <p:nvPr/>
              </p:nvSpPr>
              <p:spPr bwMode="auto">
                <a:xfrm>
                  <a:off x="752303" y="2701716"/>
                  <a:ext cx="749591" cy="293789"/>
                </a:xfrm>
                <a:custGeom>
                  <a:avLst/>
                  <a:gdLst>
                    <a:gd name="T0" fmla="*/ 142 w 796"/>
                    <a:gd name="T1" fmla="*/ 436 h 436"/>
                    <a:gd name="T2" fmla="*/ 130 w 796"/>
                    <a:gd name="T3" fmla="*/ 436 h 436"/>
                    <a:gd name="T4" fmla="*/ 102 w 796"/>
                    <a:gd name="T5" fmla="*/ 430 h 436"/>
                    <a:gd name="T6" fmla="*/ 88 w 796"/>
                    <a:gd name="T7" fmla="*/ 424 h 436"/>
                    <a:gd name="T8" fmla="*/ 68 w 796"/>
                    <a:gd name="T9" fmla="*/ 414 h 436"/>
                    <a:gd name="T10" fmla="*/ 36 w 796"/>
                    <a:gd name="T11" fmla="*/ 386 h 436"/>
                    <a:gd name="T12" fmla="*/ 14 w 796"/>
                    <a:gd name="T13" fmla="*/ 352 h 436"/>
                    <a:gd name="T14" fmla="*/ 2 w 796"/>
                    <a:gd name="T15" fmla="*/ 312 h 436"/>
                    <a:gd name="T16" fmla="*/ 0 w 796"/>
                    <a:gd name="T17" fmla="*/ 292 h 436"/>
                    <a:gd name="T18" fmla="*/ 2 w 796"/>
                    <a:gd name="T19" fmla="*/ 278 h 436"/>
                    <a:gd name="T20" fmla="*/ 8 w 796"/>
                    <a:gd name="T21" fmla="*/ 248 h 436"/>
                    <a:gd name="T22" fmla="*/ 12 w 796"/>
                    <a:gd name="T23" fmla="*/ 234 h 436"/>
                    <a:gd name="T24" fmla="*/ 22 w 796"/>
                    <a:gd name="T25" fmla="*/ 214 h 436"/>
                    <a:gd name="T26" fmla="*/ 50 w 796"/>
                    <a:gd name="T27" fmla="*/ 182 h 436"/>
                    <a:gd name="T28" fmla="*/ 86 w 796"/>
                    <a:gd name="T29" fmla="*/ 160 h 436"/>
                    <a:gd name="T30" fmla="*/ 124 w 796"/>
                    <a:gd name="T31" fmla="*/ 148 h 436"/>
                    <a:gd name="T32" fmla="*/ 146 w 796"/>
                    <a:gd name="T33" fmla="*/ 148 h 436"/>
                    <a:gd name="T34" fmla="*/ 146 w 796"/>
                    <a:gd name="T35" fmla="*/ 148 h 436"/>
                    <a:gd name="T36" fmla="*/ 146 w 796"/>
                    <a:gd name="T37" fmla="*/ 148 h 436"/>
                    <a:gd name="T38" fmla="*/ 158 w 796"/>
                    <a:gd name="T39" fmla="*/ 116 h 436"/>
                    <a:gd name="T40" fmla="*/ 158 w 796"/>
                    <a:gd name="T41" fmla="*/ 116 h 436"/>
                    <a:gd name="T42" fmla="*/ 188 w 796"/>
                    <a:gd name="T43" fmla="*/ 68 h 436"/>
                    <a:gd name="T44" fmla="*/ 230 w 796"/>
                    <a:gd name="T45" fmla="*/ 30 h 436"/>
                    <a:gd name="T46" fmla="*/ 280 w 796"/>
                    <a:gd name="T47" fmla="*/ 8 h 436"/>
                    <a:gd name="T48" fmla="*/ 334 w 796"/>
                    <a:gd name="T49" fmla="*/ 0 h 436"/>
                    <a:gd name="T50" fmla="*/ 334 w 796"/>
                    <a:gd name="T51" fmla="*/ 0 h 436"/>
                    <a:gd name="T52" fmla="*/ 372 w 796"/>
                    <a:gd name="T53" fmla="*/ 4 h 436"/>
                    <a:gd name="T54" fmla="*/ 410 w 796"/>
                    <a:gd name="T55" fmla="*/ 16 h 436"/>
                    <a:gd name="T56" fmla="*/ 410 w 796"/>
                    <a:gd name="T57" fmla="*/ 16 h 436"/>
                    <a:gd name="T58" fmla="*/ 446 w 796"/>
                    <a:gd name="T59" fmla="*/ 36 h 436"/>
                    <a:gd name="T60" fmla="*/ 476 w 796"/>
                    <a:gd name="T61" fmla="*/ 64 h 436"/>
                    <a:gd name="T62" fmla="*/ 500 w 796"/>
                    <a:gd name="T63" fmla="*/ 96 h 436"/>
                    <a:gd name="T64" fmla="*/ 516 w 796"/>
                    <a:gd name="T65" fmla="*/ 132 h 436"/>
                    <a:gd name="T66" fmla="*/ 516 w 796"/>
                    <a:gd name="T67" fmla="*/ 132 h 436"/>
                    <a:gd name="T68" fmla="*/ 560 w 796"/>
                    <a:gd name="T69" fmla="*/ 126 h 436"/>
                    <a:gd name="T70" fmla="*/ 560 w 796"/>
                    <a:gd name="T71" fmla="*/ 126 h 436"/>
                    <a:gd name="T72" fmla="*/ 592 w 796"/>
                    <a:gd name="T73" fmla="*/ 128 h 436"/>
                    <a:gd name="T74" fmla="*/ 622 w 796"/>
                    <a:gd name="T75" fmla="*/ 138 h 436"/>
                    <a:gd name="T76" fmla="*/ 622 w 796"/>
                    <a:gd name="T77" fmla="*/ 138 h 436"/>
                    <a:gd name="T78" fmla="*/ 656 w 796"/>
                    <a:gd name="T79" fmla="*/ 158 h 436"/>
                    <a:gd name="T80" fmla="*/ 682 w 796"/>
                    <a:gd name="T81" fmla="*/ 184 h 436"/>
                    <a:gd name="T82" fmla="*/ 702 w 796"/>
                    <a:gd name="T83" fmla="*/ 214 h 436"/>
                    <a:gd name="T84" fmla="*/ 712 w 796"/>
                    <a:gd name="T85" fmla="*/ 250 h 436"/>
                    <a:gd name="T86" fmla="*/ 712 w 796"/>
                    <a:gd name="T87" fmla="*/ 250 h 436"/>
                    <a:gd name="T88" fmla="*/ 740 w 796"/>
                    <a:gd name="T89" fmla="*/ 256 h 436"/>
                    <a:gd name="T90" fmla="*/ 740 w 796"/>
                    <a:gd name="T91" fmla="*/ 256 h 436"/>
                    <a:gd name="T92" fmla="*/ 740 w 796"/>
                    <a:gd name="T93" fmla="*/ 256 h 436"/>
                    <a:gd name="T94" fmla="*/ 762 w 796"/>
                    <a:gd name="T95" fmla="*/ 270 h 436"/>
                    <a:gd name="T96" fmla="*/ 780 w 796"/>
                    <a:gd name="T97" fmla="*/ 292 h 436"/>
                    <a:gd name="T98" fmla="*/ 792 w 796"/>
                    <a:gd name="T99" fmla="*/ 316 h 436"/>
                    <a:gd name="T100" fmla="*/ 796 w 796"/>
                    <a:gd name="T101" fmla="*/ 342 h 436"/>
                    <a:gd name="T102" fmla="*/ 796 w 796"/>
                    <a:gd name="T103" fmla="*/ 342 h 436"/>
                    <a:gd name="T104" fmla="*/ 788 w 796"/>
                    <a:gd name="T105" fmla="*/ 378 h 436"/>
                    <a:gd name="T106" fmla="*/ 788 w 796"/>
                    <a:gd name="T107" fmla="*/ 378 h 436"/>
                    <a:gd name="T108" fmla="*/ 774 w 796"/>
                    <a:gd name="T109" fmla="*/ 400 h 436"/>
                    <a:gd name="T110" fmla="*/ 756 w 796"/>
                    <a:gd name="T111" fmla="*/ 418 h 436"/>
                    <a:gd name="T112" fmla="*/ 736 w 796"/>
                    <a:gd name="T113" fmla="*/ 430 h 436"/>
                    <a:gd name="T114" fmla="*/ 712 w 796"/>
                    <a:gd name="T115" fmla="*/ 436 h 436"/>
                    <a:gd name="T116" fmla="*/ 710 w 796"/>
                    <a:gd name="T117" fmla="*/ 436 h 436"/>
                    <a:gd name="T118" fmla="*/ 142 w 796"/>
                    <a:gd name="T119"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96" h="436">
                      <a:moveTo>
                        <a:pt x="142" y="436"/>
                      </a:moveTo>
                      <a:lnTo>
                        <a:pt x="142" y="436"/>
                      </a:lnTo>
                      <a:lnTo>
                        <a:pt x="142" y="436"/>
                      </a:lnTo>
                      <a:lnTo>
                        <a:pt x="130" y="436"/>
                      </a:lnTo>
                      <a:lnTo>
                        <a:pt x="116" y="432"/>
                      </a:lnTo>
                      <a:lnTo>
                        <a:pt x="102" y="430"/>
                      </a:lnTo>
                      <a:lnTo>
                        <a:pt x="88" y="424"/>
                      </a:lnTo>
                      <a:lnTo>
                        <a:pt x="88" y="424"/>
                      </a:lnTo>
                      <a:lnTo>
                        <a:pt x="88" y="424"/>
                      </a:lnTo>
                      <a:lnTo>
                        <a:pt x="68" y="414"/>
                      </a:lnTo>
                      <a:lnTo>
                        <a:pt x="52" y="402"/>
                      </a:lnTo>
                      <a:lnTo>
                        <a:pt x="36" y="386"/>
                      </a:lnTo>
                      <a:lnTo>
                        <a:pt x="24" y="370"/>
                      </a:lnTo>
                      <a:lnTo>
                        <a:pt x="14" y="352"/>
                      </a:lnTo>
                      <a:lnTo>
                        <a:pt x="6" y="332"/>
                      </a:lnTo>
                      <a:lnTo>
                        <a:pt x="2" y="312"/>
                      </a:lnTo>
                      <a:lnTo>
                        <a:pt x="0" y="292"/>
                      </a:lnTo>
                      <a:lnTo>
                        <a:pt x="0" y="292"/>
                      </a:lnTo>
                      <a:lnTo>
                        <a:pt x="0" y="292"/>
                      </a:lnTo>
                      <a:lnTo>
                        <a:pt x="2" y="278"/>
                      </a:lnTo>
                      <a:lnTo>
                        <a:pt x="4" y="262"/>
                      </a:lnTo>
                      <a:lnTo>
                        <a:pt x="8" y="248"/>
                      </a:lnTo>
                      <a:lnTo>
                        <a:pt x="12" y="234"/>
                      </a:lnTo>
                      <a:lnTo>
                        <a:pt x="12" y="234"/>
                      </a:lnTo>
                      <a:lnTo>
                        <a:pt x="12" y="234"/>
                      </a:lnTo>
                      <a:lnTo>
                        <a:pt x="22" y="214"/>
                      </a:lnTo>
                      <a:lnTo>
                        <a:pt x="36" y="198"/>
                      </a:lnTo>
                      <a:lnTo>
                        <a:pt x="50" y="182"/>
                      </a:lnTo>
                      <a:lnTo>
                        <a:pt x="66" y="170"/>
                      </a:lnTo>
                      <a:lnTo>
                        <a:pt x="86" y="160"/>
                      </a:lnTo>
                      <a:lnTo>
                        <a:pt x="104" y="154"/>
                      </a:lnTo>
                      <a:lnTo>
                        <a:pt x="124" y="148"/>
                      </a:lnTo>
                      <a:lnTo>
                        <a:pt x="146" y="148"/>
                      </a:lnTo>
                      <a:lnTo>
                        <a:pt x="146" y="148"/>
                      </a:lnTo>
                      <a:lnTo>
                        <a:pt x="146" y="148"/>
                      </a:lnTo>
                      <a:lnTo>
                        <a:pt x="146" y="148"/>
                      </a:lnTo>
                      <a:lnTo>
                        <a:pt x="146" y="148"/>
                      </a:lnTo>
                      <a:lnTo>
                        <a:pt x="146" y="148"/>
                      </a:lnTo>
                      <a:lnTo>
                        <a:pt x="152" y="132"/>
                      </a:lnTo>
                      <a:lnTo>
                        <a:pt x="158" y="116"/>
                      </a:lnTo>
                      <a:lnTo>
                        <a:pt x="158" y="116"/>
                      </a:lnTo>
                      <a:lnTo>
                        <a:pt x="158" y="116"/>
                      </a:lnTo>
                      <a:lnTo>
                        <a:pt x="170" y="90"/>
                      </a:lnTo>
                      <a:lnTo>
                        <a:pt x="188" y="68"/>
                      </a:lnTo>
                      <a:lnTo>
                        <a:pt x="208" y="48"/>
                      </a:lnTo>
                      <a:lnTo>
                        <a:pt x="230" y="30"/>
                      </a:lnTo>
                      <a:lnTo>
                        <a:pt x="254" y="18"/>
                      </a:lnTo>
                      <a:lnTo>
                        <a:pt x="280" y="8"/>
                      </a:lnTo>
                      <a:lnTo>
                        <a:pt x="306" y="2"/>
                      </a:lnTo>
                      <a:lnTo>
                        <a:pt x="334" y="0"/>
                      </a:lnTo>
                      <a:lnTo>
                        <a:pt x="334" y="0"/>
                      </a:lnTo>
                      <a:lnTo>
                        <a:pt x="334" y="0"/>
                      </a:lnTo>
                      <a:lnTo>
                        <a:pt x="354" y="0"/>
                      </a:lnTo>
                      <a:lnTo>
                        <a:pt x="372" y="4"/>
                      </a:lnTo>
                      <a:lnTo>
                        <a:pt x="392" y="8"/>
                      </a:lnTo>
                      <a:lnTo>
                        <a:pt x="410" y="16"/>
                      </a:lnTo>
                      <a:lnTo>
                        <a:pt x="410" y="16"/>
                      </a:lnTo>
                      <a:lnTo>
                        <a:pt x="410" y="16"/>
                      </a:lnTo>
                      <a:lnTo>
                        <a:pt x="430" y="26"/>
                      </a:lnTo>
                      <a:lnTo>
                        <a:pt x="446" y="36"/>
                      </a:lnTo>
                      <a:lnTo>
                        <a:pt x="462" y="50"/>
                      </a:lnTo>
                      <a:lnTo>
                        <a:pt x="476" y="64"/>
                      </a:lnTo>
                      <a:lnTo>
                        <a:pt x="490" y="78"/>
                      </a:lnTo>
                      <a:lnTo>
                        <a:pt x="500" y="96"/>
                      </a:lnTo>
                      <a:lnTo>
                        <a:pt x="510" y="114"/>
                      </a:lnTo>
                      <a:lnTo>
                        <a:pt x="516" y="132"/>
                      </a:lnTo>
                      <a:lnTo>
                        <a:pt x="516" y="132"/>
                      </a:lnTo>
                      <a:lnTo>
                        <a:pt x="516" y="132"/>
                      </a:lnTo>
                      <a:lnTo>
                        <a:pt x="538" y="126"/>
                      </a:lnTo>
                      <a:lnTo>
                        <a:pt x="560" y="126"/>
                      </a:lnTo>
                      <a:lnTo>
                        <a:pt x="560" y="126"/>
                      </a:lnTo>
                      <a:lnTo>
                        <a:pt x="560" y="126"/>
                      </a:lnTo>
                      <a:lnTo>
                        <a:pt x="576" y="126"/>
                      </a:lnTo>
                      <a:lnTo>
                        <a:pt x="592" y="128"/>
                      </a:lnTo>
                      <a:lnTo>
                        <a:pt x="606" y="132"/>
                      </a:lnTo>
                      <a:lnTo>
                        <a:pt x="622" y="138"/>
                      </a:lnTo>
                      <a:lnTo>
                        <a:pt x="622" y="138"/>
                      </a:lnTo>
                      <a:lnTo>
                        <a:pt x="622" y="138"/>
                      </a:lnTo>
                      <a:lnTo>
                        <a:pt x="640" y="146"/>
                      </a:lnTo>
                      <a:lnTo>
                        <a:pt x="656" y="158"/>
                      </a:lnTo>
                      <a:lnTo>
                        <a:pt x="670" y="170"/>
                      </a:lnTo>
                      <a:lnTo>
                        <a:pt x="682" y="184"/>
                      </a:lnTo>
                      <a:lnTo>
                        <a:pt x="692" y="198"/>
                      </a:lnTo>
                      <a:lnTo>
                        <a:pt x="702" y="214"/>
                      </a:lnTo>
                      <a:lnTo>
                        <a:pt x="708" y="232"/>
                      </a:lnTo>
                      <a:lnTo>
                        <a:pt x="712" y="250"/>
                      </a:lnTo>
                      <a:lnTo>
                        <a:pt x="712" y="250"/>
                      </a:lnTo>
                      <a:lnTo>
                        <a:pt x="712" y="250"/>
                      </a:lnTo>
                      <a:lnTo>
                        <a:pt x="726" y="252"/>
                      </a:lnTo>
                      <a:lnTo>
                        <a:pt x="740" y="256"/>
                      </a:lnTo>
                      <a:lnTo>
                        <a:pt x="740" y="256"/>
                      </a:lnTo>
                      <a:lnTo>
                        <a:pt x="740" y="256"/>
                      </a:lnTo>
                      <a:lnTo>
                        <a:pt x="740" y="256"/>
                      </a:lnTo>
                      <a:lnTo>
                        <a:pt x="740" y="256"/>
                      </a:lnTo>
                      <a:lnTo>
                        <a:pt x="752" y="262"/>
                      </a:lnTo>
                      <a:lnTo>
                        <a:pt x="762" y="270"/>
                      </a:lnTo>
                      <a:lnTo>
                        <a:pt x="772" y="280"/>
                      </a:lnTo>
                      <a:lnTo>
                        <a:pt x="780" y="292"/>
                      </a:lnTo>
                      <a:lnTo>
                        <a:pt x="786" y="302"/>
                      </a:lnTo>
                      <a:lnTo>
                        <a:pt x="792" y="316"/>
                      </a:lnTo>
                      <a:lnTo>
                        <a:pt x="794" y="328"/>
                      </a:lnTo>
                      <a:lnTo>
                        <a:pt x="796" y="342"/>
                      </a:lnTo>
                      <a:lnTo>
                        <a:pt x="796" y="342"/>
                      </a:lnTo>
                      <a:lnTo>
                        <a:pt x="796" y="342"/>
                      </a:lnTo>
                      <a:lnTo>
                        <a:pt x="794" y="360"/>
                      </a:lnTo>
                      <a:lnTo>
                        <a:pt x="788" y="378"/>
                      </a:lnTo>
                      <a:lnTo>
                        <a:pt x="788" y="378"/>
                      </a:lnTo>
                      <a:lnTo>
                        <a:pt x="788" y="378"/>
                      </a:lnTo>
                      <a:lnTo>
                        <a:pt x="782" y="390"/>
                      </a:lnTo>
                      <a:lnTo>
                        <a:pt x="774" y="400"/>
                      </a:lnTo>
                      <a:lnTo>
                        <a:pt x="766" y="410"/>
                      </a:lnTo>
                      <a:lnTo>
                        <a:pt x="756" y="418"/>
                      </a:lnTo>
                      <a:lnTo>
                        <a:pt x="746" y="424"/>
                      </a:lnTo>
                      <a:lnTo>
                        <a:pt x="736" y="430"/>
                      </a:lnTo>
                      <a:lnTo>
                        <a:pt x="724" y="434"/>
                      </a:lnTo>
                      <a:lnTo>
                        <a:pt x="712" y="436"/>
                      </a:lnTo>
                      <a:lnTo>
                        <a:pt x="712" y="436"/>
                      </a:lnTo>
                      <a:lnTo>
                        <a:pt x="710" y="436"/>
                      </a:lnTo>
                      <a:lnTo>
                        <a:pt x="142" y="436"/>
                      </a:lnTo>
                      <a:lnTo>
                        <a:pt x="142" y="436"/>
                      </a:lnTo>
                      <a:close/>
                    </a:path>
                  </a:pathLst>
                </a:custGeom>
                <a:solidFill>
                  <a:sysClr val="window" lastClr="FFFFFF"/>
                </a:solidFill>
                <a:ln w="9525">
                  <a:solidFill>
                    <a:srgbClr val="FF8D6D">
                      <a:lumMod val="60000"/>
                      <a:lumOff val="40000"/>
                    </a:srgbClr>
                  </a:solidFill>
                  <a:prstDash val="dash"/>
                  <a:round/>
                  <a:headEnd/>
                  <a:tailEnd/>
                </a:ln>
                <a:extLst/>
              </p:spPr>
              <p:txBody>
                <a:bodyPr vert="horz" wrap="square" lIns="121888" tIns="365665" rIns="121888" bIns="60944" numCol="1" anchor="ctr" anchorCtr="0" compatLnSpc="1">
                  <a:prstTxWarp prst="textNoShape">
                    <a:avLst/>
                  </a:prstTxWarp>
                </a:bodyPr>
                <a:lstStyle/>
                <a:p>
                  <a:pPr algn="ctr" defTabSz="573431">
                    <a:buSzPct val="100000"/>
                    <a:defRPr/>
                  </a:pPr>
                  <a:endParaRPr lang="en-US" sz="1467" b="1" kern="0" dirty="0">
                    <a:solidFill>
                      <a:prstClr val="white"/>
                    </a:solidFill>
                    <a:latin typeface="MetricHPE" panose="020B0503030202060203" pitchFamily="34" charset="0"/>
                    <a:cs typeface="HP Simplified" pitchFamily="34" charset="0"/>
                  </a:endParaRPr>
                </a:p>
              </p:txBody>
            </p:sp>
          </p:grpSp>
          <p:sp>
            <p:nvSpPr>
              <p:cNvPr id="71" name="Freeform 73"/>
              <p:cNvSpPr>
                <a:spLocks noChangeAspect="1"/>
              </p:cNvSpPr>
              <p:nvPr/>
            </p:nvSpPr>
            <p:spPr bwMode="auto">
              <a:xfrm>
                <a:off x="1291809" y="3251211"/>
                <a:ext cx="638422" cy="287607"/>
              </a:xfrm>
              <a:custGeom>
                <a:avLst/>
                <a:gdLst>
                  <a:gd name="T0" fmla="*/ 142 w 796"/>
                  <a:gd name="T1" fmla="*/ 436 h 436"/>
                  <a:gd name="T2" fmla="*/ 130 w 796"/>
                  <a:gd name="T3" fmla="*/ 436 h 436"/>
                  <a:gd name="T4" fmla="*/ 102 w 796"/>
                  <a:gd name="T5" fmla="*/ 430 h 436"/>
                  <a:gd name="T6" fmla="*/ 88 w 796"/>
                  <a:gd name="T7" fmla="*/ 424 h 436"/>
                  <a:gd name="T8" fmla="*/ 68 w 796"/>
                  <a:gd name="T9" fmla="*/ 414 h 436"/>
                  <a:gd name="T10" fmla="*/ 36 w 796"/>
                  <a:gd name="T11" fmla="*/ 386 h 436"/>
                  <a:gd name="T12" fmla="*/ 14 w 796"/>
                  <a:gd name="T13" fmla="*/ 352 h 436"/>
                  <a:gd name="T14" fmla="*/ 2 w 796"/>
                  <a:gd name="T15" fmla="*/ 312 h 436"/>
                  <a:gd name="T16" fmla="*/ 0 w 796"/>
                  <a:gd name="T17" fmla="*/ 292 h 436"/>
                  <a:gd name="T18" fmla="*/ 2 w 796"/>
                  <a:gd name="T19" fmla="*/ 278 h 436"/>
                  <a:gd name="T20" fmla="*/ 8 w 796"/>
                  <a:gd name="T21" fmla="*/ 248 h 436"/>
                  <a:gd name="T22" fmla="*/ 12 w 796"/>
                  <a:gd name="T23" fmla="*/ 234 h 436"/>
                  <a:gd name="T24" fmla="*/ 22 w 796"/>
                  <a:gd name="T25" fmla="*/ 214 h 436"/>
                  <a:gd name="T26" fmla="*/ 50 w 796"/>
                  <a:gd name="T27" fmla="*/ 182 h 436"/>
                  <a:gd name="T28" fmla="*/ 86 w 796"/>
                  <a:gd name="T29" fmla="*/ 160 h 436"/>
                  <a:gd name="T30" fmla="*/ 124 w 796"/>
                  <a:gd name="T31" fmla="*/ 148 h 436"/>
                  <a:gd name="T32" fmla="*/ 146 w 796"/>
                  <a:gd name="T33" fmla="*/ 148 h 436"/>
                  <a:gd name="T34" fmla="*/ 146 w 796"/>
                  <a:gd name="T35" fmla="*/ 148 h 436"/>
                  <a:gd name="T36" fmla="*/ 146 w 796"/>
                  <a:gd name="T37" fmla="*/ 148 h 436"/>
                  <a:gd name="T38" fmla="*/ 158 w 796"/>
                  <a:gd name="T39" fmla="*/ 116 h 436"/>
                  <a:gd name="T40" fmla="*/ 158 w 796"/>
                  <a:gd name="T41" fmla="*/ 116 h 436"/>
                  <a:gd name="T42" fmla="*/ 188 w 796"/>
                  <a:gd name="T43" fmla="*/ 68 h 436"/>
                  <a:gd name="T44" fmla="*/ 230 w 796"/>
                  <a:gd name="T45" fmla="*/ 30 h 436"/>
                  <a:gd name="T46" fmla="*/ 280 w 796"/>
                  <a:gd name="T47" fmla="*/ 8 h 436"/>
                  <a:gd name="T48" fmla="*/ 334 w 796"/>
                  <a:gd name="T49" fmla="*/ 0 h 436"/>
                  <a:gd name="T50" fmla="*/ 334 w 796"/>
                  <a:gd name="T51" fmla="*/ 0 h 436"/>
                  <a:gd name="T52" fmla="*/ 372 w 796"/>
                  <a:gd name="T53" fmla="*/ 4 h 436"/>
                  <a:gd name="T54" fmla="*/ 410 w 796"/>
                  <a:gd name="T55" fmla="*/ 16 h 436"/>
                  <a:gd name="T56" fmla="*/ 410 w 796"/>
                  <a:gd name="T57" fmla="*/ 16 h 436"/>
                  <a:gd name="T58" fmla="*/ 446 w 796"/>
                  <a:gd name="T59" fmla="*/ 36 h 436"/>
                  <a:gd name="T60" fmla="*/ 476 w 796"/>
                  <a:gd name="T61" fmla="*/ 64 h 436"/>
                  <a:gd name="T62" fmla="*/ 500 w 796"/>
                  <a:gd name="T63" fmla="*/ 96 h 436"/>
                  <a:gd name="T64" fmla="*/ 516 w 796"/>
                  <a:gd name="T65" fmla="*/ 132 h 436"/>
                  <a:gd name="T66" fmla="*/ 516 w 796"/>
                  <a:gd name="T67" fmla="*/ 132 h 436"/>
                  <a:gd name="T68" fmla="*/ 560 w 796"/>
                  <a:gd name="T69" fmla="*/ 126 h 436"/>
                  <a:gd name="T70" fmla="*/ 560 w 796"/>
                  <a:gd name="T71" fmla="*/ 126 h 436"/>
                  <a:gd name="T72" fmla="*/ 592 w 796"/>
                  <a:gd name="T73" fmla="*/ 128 h 436"/>
                  <a:gd name="T74" fmla="*/ 622 w 796"/>
                  <a:gd name="T75" fmla="*/ 138 h 436"/>
                  <a:gd name="T76" fmla="*/ 622 w 796"/>
                  <a:gd name="T77" fmla="*/ 138 h 436"/>
                  <a:gd name="T78" fmla="*/ 656 w 796"/>
                  <a:gd name="T79" fmla="*/ 158 h 436"/>
                  <a:gd name="T80" fmla="*/ 682 w 796"/>
                  <a:gd name="T81" fmla="*/ 184 h 436"/>
                  <a:gd name="T82" fmla="*/ 702 w 796"/>
                  <a:gd name="T83" fmla="*/ 214 h 436"/>
                  <a:gd name="T84" fmla="*/ 712 w 796"/>
                  <a:gd name="T85" fmla="*/ 250 h 436"/>
                  <a:gd name="T86" fmla="*/ 712 w 796"/>
                  <a:gd name="T87" fmla="*/ 250 h 436"/>
                  <a:gd name="T88" fmla="*/ 740 w 796"/>
                  <a:gd name="T89" fmla="*/ 256 h 436"/>
                  <a:gd name="T90" fmla="*/ 740 w 796"/>
                  <a:gd name="T91" fmla="*/ 256 h 436"/>
                  <a:gd name="T92" fmla="*/ 740 w 796"/>
                  <a:gd name="T93" fmla="*/ 256 h 436"/>
                  <a:gd name="T94" fmla="*/ 762 w 796"/>
                  <a:gd name="T95" fmla="*/ 270 h 436"/>
                  <a:gd name="T96" fmla="*/ 780 w 796"/>
                  <a:gd name="T97" fmla="*/ 292 h 436"/>
                  <a:gd name="T98" fmla="*/ 792 w 796"/>
                  <a:gd name="T99" fmla="*/ 316 h 436"/>
                  <a:gd name="T100" fmla="*/ 796 w 796"/>
                  <a:gd name="T101" fmla="*/ 342 h 436"/>
                  <a:gd name="T102" fmla="*/ 796 w 796"/>
                  <a:gd name="T103" fmla="*/ 342 h 436"/>
                  <a:gd name="T104" fmla="*/ 788 w 796"/>
                  <a:gd name="T105" fmla="*/ 378 h 436"/>
                  <a:gd name="T106" fmla="*/ 788 w 796"/>
                  <a:gd name="T107" fmla="*/ 378 h 436"/>
                  <a:gd name="T108" fmla="*/ 774 w 796"/>
                  <a:gd name="T109" fmla="*/ 400 h 436"/>
                  <a:gd name="T110" fmla="*/ 756 w 796"/>
                  <a:gd name="T111" fmla="*/ 418 h 436"/>
                  <a:gd name="T112" fmla="*/ 736 w 796"/>
                  <a:gd name="T113" fmla="*/ 430 h 436"/>
                  <a:gd name="T114" fmla="*/ 712 w 796"/>
                  <a:gd name="T115" fmla="*/ 436 h 436"/>
                  <a:gd name="T116" fmla="*/ 710 w 796"/>
                  <a:gd name="T117" fmla="*/ 436 h 436"/>
                  <a:gd name="T118" fmla="*/ 142 w 796"/>
                  <a:gd name="T119"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96" h="436">
                    <a:moveTo>
                      <a:pt x="142" y="436"/>
                    </a:moveTo>
                    <a:lnTo>
                      <a:pt x="142" y="436"/>
                    </a:lnTo>
                    <a:lnTo>
                      <a:pt x="142" y="436"/>
                    </a:lnTo>
                    <a:lnTo>
                      <a:pt x="130" y="436"/>
                    </a:lnTo>
                    <a:lnTo>
                      <a:pt x="116" y="432"/>
                    </a:lnTo>
                    <a:lnTo>
                      <a:pt x="102" y="430"/>
                    </a:lnTo>
                    <a:lnTo>
                      <a:pt x="88" y="424"/>
                    </a:lnTo>
                    <a:lnTo>
                      <a:pt x="88" y="424"/>
                    </a:lnTo>
                    <a:lnTo>
                      <a:pt x="88" y="424"/>
                    </a:lnTo>
                    <a:lnTo>
                      <a:pt x="68" y="414"/>
                    </a:lnTo>
                    <a:lnTo>
                      <a:pt x="52" y="402"/>
                    </a:lnTo>
                    <a:lnTo>
                      <a:pt x="36" y="386"/>
                    </a:lnTo>
                    <a:lnTo>
                      <a:pt x="24" y="370"/>
                    </a:lnTo>
                    <a:lnTo>
                      <a:pt x="14" y="352"/>
                    </a:lnTo>
                    <a:lnTo>
                      <a:pt x="6" y="332"/>
                    </a:lnTo>
                    <a:lnTo>
                      <a:pt x="2" y="312"/>
                    </a:lnTo>
                    <a:lnTo>
                      <a:pt x="0" y="292"/>
                    </a:lnTo>
                    <a:lnTo>
                      <a:pt x="0" y="292"/>
                    </a:lnTo>
                    <a:lnTo>
                      <a:pt x="0" y="292"/>
                    </a:lnTo>
                    <a:lnTo>
                      <a:pt x="2" y="278"/>
                    </a:lnTo>
                    <a:lnTo>
                      <a:pt x="4" y="262"/>
                    </a:lnTo>
                    <a:lnTo>
                      <a:pt x="8" y="248"/>
                    </a:lnTo>
                    <a:lnTo>
                      <a:pt x="12" y="234"/>
                    </a:lnTo>
                    <a:lnTo>
                      <a:pt x="12" y="234"/>
                    </a:lnTo>
                    <a:lnTo>
                      <a:pt x="12" y="234"/>
                    </a:lnTo>
                    <a:lnTo>
                      <a:pt x="22" y="214"/>
                    </a:lnTo>
                    <a:lnTo>
                      <a:pt x="36" y="198"/>
                    </a:lnTo>
                    <a:lnTo>
                      <a:pt x="50" y="182"/>
                    </a:lnTo>
                    <a:lnTo>
                      <a:pt x="66" y="170"/>
                    </a:lnTo>
                    <a:lnTo>
                      <a:pt x="86" y="160"/>
                    </a:lnTo>
                    <a:lnTo>
                      <a:pt x="104" y="154"/>
                    </a:lnTo>
                    <a:lnTo>
                      <a:pt x="124" y="148"/>
                    </a:lnTo>
                    <a:lnTo>
                      <a:pt x="146" y="148"/>
                    </a:lnTo>
                    <a:lnTo>
                      <a:pt x="146" y="148"/>
                    </a:lnTo>
                    <a:lnTo>
                      <a:pt x="146" y="148"/>
                    </a:lnTo>
                    <a:lnTo>
                      <a:pt x="146" y="148"/>
                    </a:lnTo>
                    <a:lnTo>
                      <a:pt x="146" y="148"/>
                    </a:lnTo>
                    <a:lnTo>
                      <a:pt x="146" y="148"/>
                    </a:lnTo>
                    <a:lnTo>
                      <a:pt x="152" y="132"/>
                    </a:lnTo>
                    <a:lnTo>
                      <a:pt x="158" y="116"/>
                    </a:lnTo>
                    <a:lnTo>
                      <a:pt x="158" y="116"/>
                    </a:lnTo>
                    <a:lnTo>
                      <a:pt x="158" y="116"/>
                    </a:lnTo>
                    <a:lnTo>
                      <a:pt x="170" y="90"/>
                    </a:lnTo>
                    <a:lnTo>
                      <a:pt x="188" y="68"/>
                    </a:lnTo>
                    <a:lnTo>
                      <a:pt x="208" y="48"/>
                    </a:lnTo>
                    <a:lnTo>
                      <a:pt x="230" y="30"/>
                    </a:lnTo>
                    <a:lnTo>
                      <a:pt x="254" y="18"/>
                    </a:lnTo>
                    <a:lnTo>
                      <a:pt x="280" y="8"/>
                    </a:lnTo>
                    <a:lnTo>
                      <a:pt x="306" y="2"/>
                    </a:lnTo>
                    <a:lnTo>
                      <a:pt x="334" y="0"/>
                    </a:lnTo>
                    <a:lnTo>
                      <a:pt x="334" y="0"/>
                    </a:lnTo>
                    <a:lnTo>
                      <a:pt x="334" y="0"/>
                    </a:lnTo>
                    <a:lnTo>
                      <a:pt x="354" y="0"/>
                    </a:lnTo>
                    <a:lnTo>
                      <a:pt x="372" y="4"/>
                    </a:lnTo>
                    <a:lnTo>
                      <a:pt x="392" y="8"/>
                    </a:lnTo>
                    <a:lnTo>
                      <a:pt x="410" y="16"/>
                    </a:lnTo>
                    <a:lnTo>
                      <a:pt x="410" y="16"/>
                    </a:lnTo>
                    <a:lnTo>
                      <a:pt x="410" y="16"/>
                    </a:lnTo>
                    <a:lnTo>
                      <a:pt x="430" y="26"/>
                    </a:lnTo>
                    <a:lnTo>
                      <a:pt x="446" y="36"/>
                    </a:lnTo>
                    <a:lnTo>
                      <a:pt x="462" y="50"/>
                    </a:lnTo>
                    <a:lnTo>
                      <a:pt x="476" y="64"/>
                    </a:lnTo>
                    <a:lnTo>
                      <a:pt x="490" y="78"/>
                    </a:lnTo>
                    <a:lnTo>
                      <a:pt x="500" y="96"/>
                    </a:lnTo>
                    <a:lnTo>
                      <a:pt x="510" y="114"/>
                    </a:lnTo>
                    <a:lnTo>
                      <a:pt x="516" y="132"/>
                    </a:lnTo>
                    <a:lnTo>
                      <a:pt x="516" y="132"/>
                    </a:lnTo>
                    <a:lnTo>
                      <a:pt x="516" y="132"/>
                    </a:lnTo>
                    <a:lnTo>
                      <a:pt x="538" y="126"/>
                    </a:lnTo>
                    <a:lnTo>
                      <a:pt x="560" y="126"/>
                    </a:lnTo>
                    <a:lnTo>
                      <a:pt x="560" y="126"/>
                    </a:lnTo>
                    <a:lnTo>
                      <a:pt x="560" y="126"/>
                    </a:lnTo>
                    <a:lnTo>
                      <a:pt x="576" y="126"/>
                    </a:lnTo>
                    <a:lnTo>
                      <a:pt x="592" y="128"/>
                    </a:lnTo>
                    <a:lnTo>
                      <a:pt x="606" y="132"/>
                    </a:lnTo>
                    <a:lnTo>
                      <a:pt x="622" y="138"/>
                    </a:lnTo>
                    <a:lnTo>
                      <a:pt x="622" y="138"/>
                    </a:lnTo>
                    <a:lnTo>
                      <a:pt x="622" y="138"/>
                    </a:lnTo>
                    <a:lnTo>
                      <a:pt x="640" y="146"/>
                    </a:lnTo>
                    <a:lnTo>
                      <a:pt x="656" y="158"/>
                    </a:lnTo>
                    <a:lnTo>
                      <a:pt x="670" y="170"/>
                    </a:lnTo>
                    <a:lnTo>
                      <a:pt x="682" y="184"/>
                    </a:lnTo>
                    <a:lnTo>
                      <a:pt x="692" y="198"/>
                    </a:lnTo>
                    <a:lnTo>
                      <a:pt x="702" y="214"/>
                    </a:lnTo>
                    <a:lnTo>
                      <a:pt x="708" y="232"/>
                    </a:lnTo>
                    <a:lnTo>
                      <a:pt x="712" y="250"/>
                    </a:lnTo>
                    <a:lnTo>
                      <a:pt x="712" y="250"/>
                    </a:lnTo>
                    <a:lnTo>
                      <a:pt x="712" y="250"/>
                    </a:lnTo>
                    <a:lnTo>
                      <a:pt x="726" y="252"/>
                    </a:lnTo>
                    <a:lnTo>
                      <a:pt x="740" y="256"/>
                    </a:lnTo>
                    <a:lnTo>
                      <a:pt x="740" y="256"/>
                    </a:lnTo>
                    <a:lnTo>
                      <a:pt x="740" y="256"/>
                    </a:lnTo>
                    <a:lnTo>
                      <a:pt x="740" y="256"/>
                    </a:lnTo>
                    <a:lnTo>
                      <a:pt x="740" y="256"/>
                    </a:lnTo>
                    <a:lnTo>
                      <a:pt x="752" y="262"/>
                    </a:lnTo>
                    <a:lnTo>
                      <a:pt x="762" y="270"/>
                    </a:lnTo>
                    <a:lnTo>
                      <a:pt x="772" y="280"/>
                    </a:lnTo>
                    <a:lnTo>
                      <a:pt x="780" y="292"/>
                    </a:lnTo>
                    <a:lnTo>
                      <a:pt x="786" y="302"/>
                    </a:lnTo>
                    <a:lnTo>
                      <a:pt x="792" y="316"/>
                    </a:lnTo>
                    <a:lnTo>
                      <a:pt x="794" y="328"/>
                    </a:lnTo>
                    <a:lnTo>
                      <a:pt x="796" y="342"/>
                    </a:lnTo>
                    <a:lnTo>
                      <a:pt x="796" y="342"/>
                    </a:lnTo>
                    <a:lnTo>
                      <a:pt x="796" y="342"/>
                    </a:lnTo>
                    <a:lnTo>
                      <a:pt x="794" y="360"/>
                    </a:lnTo>
                    <a:lnTo>
                      <a:pt x="788" y="378"/>
                    </a:lnTo>
                    <a:lnTo>
                      <a:pt x="788" y="378"/>
                    </a:lnTo>
                    <a:lnTo>
                      <a:pt x="788" y="378"/>
                    </a:lnTo>
                    <a:lnTo>
                      <a:pt x="782" y="390"/>
                    </a:lnTo>
                    <a:lnTo>
                      <a:pt x="774" y="400"/>
                    </a:lnTo>
                    <a:lnTo>
                      <a:pt x="766" y="410"/>
                    </a:lnTo>
                    <a:lnTo>
                      <a:pt x="756" y="418"/>
                    </a:lnTo>
                    <a:lnTo>
                      <a:pt x="746" y="424"/>
                    </a:lnTo>
                    <a:lnTo>
                      <a:pt x="736" y="430"/>
                    </a:lnTo>
                    <a:lnTo>
                      <a:pt x="724" y="434"/>
                    </a:lnTo>
                    <a:lnTo>
                      <a:pt x="712" y="436"/>
                    </a:lnTo>
                    <a:lnTo>
                      <a:pt x="712" y="436"/>
                    </a:lnTo>
                    <a:lnTo>
                      <a:pt x="710" y="436"/>
                    </a:lnTo>
                    <a:lnTo>
                      <a:pt x="142" y="436"/>
                    </a:lnTo>
                    <a:lnTo>
                      <a:pt x="142" y="436"/>
                    </a:lnTo>
                    <a:close/>
                  </a:path>
                </a:pathLst>
              </a:custGeom>
              <a:solidFill>
                <a:sysClr val="window" lastClr="FFFFFF"/>
              </a:solidFill>
              <a:ln w="9525">
                <a:solidFill>
                  <a:schemeClr val="bg2"/>
                </a:solidFill>
                <a:prstDash val="dash"/>
                <a:round/>
                <a:headEnd/>
                <a:tailEnd/>
              </a:ln>
              <a:extLst/>
            </p:spPr>
            <p:txBody>
              <a:bodyPr vert="horz" wrap="square" lIns="121888" tIns="365665" rIns="121888" bIns="60944" numCol="1" anchor="ctr" anchorCtr="0" compatLnSpc="1">
                <a:prstTxWarp prst="textNoShape">
                  <a:avLst/>
                </a:prstTxWarp>
              </a:bodyPr>
              <a:lstStyle/>
              <a:p>
                <a:pPr algn="ctr" defTabSz="573431">
                  <a:buSzPct val="100000"/>
                  <a:defRPr/>
                </a:pPr>
                <a:r>
                  <a:rPr lang="en-US" sz="1467" b="1" kern="0" dirty="0">
                    <a:solidFill>
                      <a:prstClr val="white"/>
                    </a:solidFill>
                    <a:latin typeface="MetricHPE" panose="020B0503030202060203" pitchFamily="34" charset="0"/>
                    <a:cs typeface="HP Simplified" pitchFamily="34" charset="0"/>
                  </a:rPr>
                  <a:t>Pic</a:t>
                </a:r>
              </a:p>
              <a:p>
                <a:pPr algn="ctr" defTabSz="573431">
                  <a:buSzPct val="100000"/>
                  <a:defRPr/>
                </a:pPr>
                <a:endParaRPr lang="en-US" sz="1467" b="1" kern="0" dirty="0">
                  <a:solidFill>
                    <a:prstClr val="white"/>
                  </a:solidFill>
                  <a:latin typeface="MetricHPE" panose="020B0503030202060203" pitchFamily="34" charset="0"/>
                  <a:cs typeface="HP Simplified" pitchFamily="34" charset="0"/>
                </a:endParaRPr>
              </a:p>
            </p:txBody>
          </p:sp>
          <p:sp>
            <p:nvSpPr>
              <p:cNvPr id="86" name="Freeform 73"/>
              <p:cNvSpPr>
                <a:spLocks noChangeAspect="1"/>
              </p:cNvSpPr>
              <p:nvPr/>
            </p:nvSpPr>
            <p:spPr bwMode="auto">
              <a:xfrm>
                <a:off x="1514687" y="3280168"/>
                <a:ext cx="638422" cy="287607"/>
              </a:xfrm>
              <a:custGeom>
                <a:avLst/>
                <a:gdLst>
                  <a:gd name="T0" fmla="*/ 142 w 796"/>
                  <a:gd name="T1" fmla="*/ 436 h 436"/>
                  <a:gd name="T2" fmla="*/ 130 w 796"/>
                  <a:gd name="T3" fmla="*/ 436 h 436"/>
                  <a:gd name="T4" fmla="*/ 102 w 796"/>
                  <a:gd name="T5" fmla="*/ 430 h 436"/>
                  <a:gd name="T6" fmla="*/ 88 w 796"/>
                  <a:gd name="T7" fmla="*/ 424 h 436"/>
                  <a:gd name="T8" fmla="*/ 68 w 796"/>
                  <a:gd name="T9" fmla="*/ 414 h 436"/>
                  <a:gd name="T10" fmla="*/ 36 w 796"/>
                  <a:gd name="T11" fmla="*/ 386 h 436"/>
                  <a:gd name="T12" fmla="*/ 14 w 796"/>
                  <a:gd name="T13" fmla="*/ 352 h 436"/>
                  <a:gd name="T14" fmla="*/ 2 w 796"/>
                  <a:gd name="T15" fmla="*/ 312 h 436"/>
                  <a:gd name="T16" fmla="*/ 0 w 796"/>
                  <a:gd name="T17" fmla="*/ 292 h 436"/>
                  <a:gd name="T18" fmla="*/ 2 w 796"/>
                  <a:gd name="T19" fmla="*/ 278 h 436"/>
                  <a:gd name="T20" fmla="*/ 8 w 796"/>
                  <a:gd name="T21" fmla="*/ 248 h 436"/>
                  <a:gd name="T22" fmla="*/ 12 w 796"/>
                  <a:gd name="T23" fmla="*/ 234 h 436"/>
                  <a:gd name="T24" fmla="*/ 22 w 796"/>
                  <a:gd name="T25" fmla="*/ 214 h 436"/>
                  <a:gd name="T26" fmla="*/ 50 w 796"/>
                  <a:gd name="T27" fmla="*/ 182 h 436"/>
                  <a:gd name="T28" fmla="*/ 86 w 796"/>
                  <a:gd name="T29" fmla="*/ 160 h 436"/>
                  <a:gd name="T30" fmla="*/ 124 w 796"/>
                  <a:gd name="T31" fmla="*/ 148 h 436"/>
                  <a:gd name="T32" fmla="*/ 146 w 796"/>
                  <a:gd name="T33" fmla="*/ 148 h 436"/>
                  <a:gd name="T34" fmla="*/ 146 w 796"/>
                  <a:gd name="T35" fmla="*/ 148 h 436"/>
                  <a:gd name="T36" fmla="*/ 146 w 796"/>
                  <a:gd name="T37" fmla="*/ 148 h 436"/>
                  <a:gd name="T38" fmla="*/ 158 w 796"/>
                  <a:gd name="T39" fmla="*/ 116 h 436"/>
                  <a:gd name="T40" fmla="*/ 158 w 796"/>
                  <a:gd name="T41" fmla="*/ 116 h 436"/>
                  <a:gd name="T42" fmla="*/ 188 w 796"/>
                  <a:gd name="T43" fmla="*/ 68 h 436"/>
                  <a:gd name="T44" fmla="*/ 230 w 796"/>
                  <a:gd name="T45" fmla="*/ 30 h 436"/>
                  <a:gd name="T46" fmla="*/ 280 w 796"/>
                  <a:gd name="T47" fmla="*/ 8 h 436"/>
                  <a:gd name="T48" fmla="*/ 334 w 796"/>
                  <a:gd name="T49" fmla="*/ 0 h 436"/>
                  <a:gd name="T50" fmla="*/ 334 w 796"/>
                  <a:gd name="T51" fmla="*/ 0 h 436"/>
                  <a:gd name="T52" fmla="*/ 372 w 796"/>
                  <a:gd name="T53" fmla="*/ 4 h 436"/>
                  <a:gd name="T54" fmla="*/ 410 w 796"/>
                  <a:gd name="T55" fmla="*/ 16 h 436"/>
                  <a:gd name="T56" fmla="*/ 410 w 796"/>
                  <a:gd name="T57" fmla="*/ 16 h 436"/>
                  <a:gd name="T58" fmla="*/ 446 w 796"/>
                  <a:gd name="T59" fmla="*/ 36 h 436"/>
                  <a:gd name="T60" fmla="*/ 476 w 796"/>
                  <a:gd name="T61" fmla="*/ 64 h 436"/>
                  <a:gd name="T62" fmla="*/ 500 w 796"/>
                  <a:gd name="T63" fmla="*/ 96 h 436"/>
                  <a:gd name="T64" fmla="*/ 516 w 796"/>
                  <a:gd name="T65" fmla="*/ 132 h 436"/>
                  <a:gd name="T66" fmla="*/ 516 w 796"/>
                  <a:gd name="T67" fmla="*/ 132 h 436"/>
                  <a:gd name="T68" fmla="*/ 560 w 796"/>
                  <a:gd name="T69" fmla="*/ 126 h 436"/>
                  <a:gd name="T70" fmla="*/ 560 w 796"/>
                  <a:gd name="T71" fmla="*/ 126 h 436"/>
                  <a:gd name="T72" fmla="*/ 592 w 796"/>
                  <a:gd name="T73" fmla="*/ 128 h 436"/>
                  <a:gd name="T74" fmla="*/ 622 w 796"/>
                  <a:gd name="T75" fmla="*/ 138 h 436"/>
                  <a:gd name="T76" fmla="*/ 622 w 796"/>
                  <a:gd name="T77" fmla="*/ 138 h 436"/>
                  <a:gd name="T78" fmla="*/ 656 w 796"/>
                  <a:gd name="T79" fmla="*/ 158 h 436"/>
                  <a:gd name="T80" fmla="*/ 682 w 796"/>
                  <a:gd name="T81" fmla="*/ 184 h 436"/>
                  <a:gd name="T82" fmla="*/ 702 w 796"/>
                  <a:gd name="T83" fmla="*/ 214 h 436"/>
                  <a:gd name="T84" fmla="*/ 712 w 796"/>
                  <a:gd name="T85" fmla="*/ 250 h 436"/>
                  <a:gd name="T86" fmla="*/ 712 w 796"/>
                  <a:gd name="T87" fmla="*/ 250 h 436"/>
                  <a:gd name="T88" fmla="*/ 740 w 796"/>
                  <a:gd name="T89" fmla="*/ 256 h 436"/>
                  <a:gd name="T90" fmla="*/ 740 w 796"/>
                  <a:gd name="T91" fmla="*/ 256 h 436"/>
                  <a:gd name="T92" fmla="*/ 740 w 796"/>
                  <a:gd name="T93" fmla="*/ 256 h 436"/>
                  <a:gd name="T94" fmla="*/ 762 w 796"/>
                  <a:gd name="T95" fmla="*/ 270 h 436"/>
                  <a:gd name="T96" fmla="*/ 780 w 796"/>
                  <a:gd name="T97" fmla="*/ 292 h 436"/>
                  <a:gd name="T98" fmla="*/ 792 w 796"/>
                  <a:gd name="T99" fmla="*/ 316 h 436"/>
                  <a:gd name="T100" fmla="*/ 796 w 796"/>
                  <a:gd name="T101" fmla="*/ 342 h 436"/>
                  <a:gd name="T102" fmla="*/ 796 w 796"/>
                  <a:gd name="T103" fmla="*/ 342 h 436"/>
                  <a:gd name="T104" fmla="*/ 788 w 796"/>
                  <a:gd name="T105" fmla="*/ 378 h 436"/>
                  <a:gd name="T106" fmla="*/ 788 w 796"/>
                  <a:gd name="T107" fmla="*/ 378 h 436"/>
                  <a:gd name="T108" fmla="*/ 774 w 796"/>
                  <a:gd name="T109" fmla="*/ 400 h 436"/>
                  <a:gd name="T110" fmla="*/ 756 w 796"/>
                  <a:gd name="T111" fmla="*/ 418 h 436"/>
                  <a:gd name="T112" fmla="*/ 736 w 796"/>
                  <a:gd name="T113" fmla="*/ 430 h 436"/>
                  <a:gd name="T114" fmla="*/ 712 w 796"/>
                  <a:gd name="T115" fmla="*/ 436 h 436"/>
                  <a:gd name="T116" fmla="*/ 710 w 796"/>
                  <a:gd name="T117" fmla="*/ 436 h 436"/>
                  <a:gd name="T118" fmla="*/ 142 w 796"/>
                  <a:gd name="T119" fmla="*/ 436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96" h="436">
                    <a:moveTo>
                      <a:pt x="142" y="436"/>
                    </a:moveTo>
                    <a:lnTo>
                      <a:pt x="142" y="436"/>
                    </a:lnTo>
                    <a:lnTo>
                      <a:pt x="142" y="436"/>
                    </a:lnTo>
                    <a:lnTo>
                      <a:pt x="130" y="436"/>
                    </a:lnTo>
                    <a:lnTo>
                      <a:pt x="116" y="432"/>
                    </a:lnTo>
                    <a:lnTo>
                      <a:pt x="102" y="430"/>
                    </a:lnTo>
                    <a:lnTo>
                      <a:pt x="88" y="424"/>
                    </a:lnTo>
                    <a:lnTo>
                      <a:pt x="88" y="424"/>
                    </a:lnTo>
                    <a:lnTo>
                      <a:pt x="88" y="424"/>
                    </a:lnTo>
                    <a:lnTo>
                      <a:pt x="68" y="414"/>
                    </a:lnTo>
                    <a:lnTo>
                      <a:pt x="52" y="402"/>
                    </a:lnTo>
                    <a:lnTo>
                      <a:pt x="36" y="386"/>
                    </a:lnTo>
                    <a:lnTo>
                      <a:pt x="24" y="370"/>
                    </a:lnTo>
                    <a:lnTo>
                      <a:pt x="14" y="352"/>
                    </a:lnTo>
                    <a:lnTo>
                      <a:pt x="6" y="332"/>
                    </a:lnTo>
                    <a:lnTo>
                      <a:pt x="2" y="312"/>
                    </a:lnTo>
                    <a:lnTo>
                      <a:pt x="0" y="292"/>
                    </a:lnTo>
                    <a:lnTo>
                      <a:pt x="0" y="292"/>
                    </a:lnTo>
                    <a:lnTo>
                      <a:pt x="0" y="292"/>
                    </a:lnTo>
                    <a:lnTo>
                      <a:pt x="2" y="278"/>
                    </a:lnTo>
                    <a:lnTo>
                      <a:pt x="4" y="262"/>
                    </a:lnTo>
                    <a:lnTo>
                      <a:pt x="8" y="248"/>
                    </a:lnTo>
                    <a:lnTo>
                      <a:pt x="12" y="234"/>
                    </a:lnTo>
                    <a:lnTo>
                      <a:pt x="12" y="234"/>
                    </a:lnTo>
                    <a:lnTo>
                      <a:pt x="12" y="234"/>
                    </a:lnTo>
                    <a:lnTo>
                      <a:pt x="22" y="214"/>
                    </a:lnTo>
                    <a:lnTo>
                      <a:pt x="36" y="198"/>
                    </a:lnTo>
                    <a:lnTo>
                      <a:pt x="50" y="182"/>
                    </a:lnTo>
                    <a:lnTo>
                      <a:pt x="66" y="170"/>
                    </a:lnTo>
                    <a:lnTo>
                      <a:pt x="86" y="160"/>
                    </a:lnTo>
                    <a:lnTo>
                      <a:pt x="104" y="154"/>
                    </a:lnTo>
                    <a:lnTo>
                      <a:pt x="124" y="148"/>
                    </a:lnTo>
                    <a:lnTo>
                      <a:pt x="146" y="148"/>
                    </a:lnTo>
                    <a:lnTo>
                      <a:pt x="146" y="148"/>
                    </a:lnTo>
                    <a:lnTo>
                      <a:pt x="146" y="148"/>
                    </a:lnTo>
                    <a:lnTo>
                      <a:pt x="146" y="148"/>
                    </a:lnTo>
                    <a:lnTo>
                      <a:pt x="146" y="148"/>
                    </a:lnTo>
                    <a:lnTo>
                      <a:pt x="146" y="148"/>
                    </a:lnTo>
                    <a:lnTo>
                      <a:pt x="152" y="132"/>
                    </a:lnTo>
                    <a:lnTo>
                      <a:pt x="158" y="116"/>
                    </a:lnTo>
                    <a:lnTo>
                      <a:pt x="158" y="116"/>
                    </a:lnTo>
                    <a:lnTo>
                      <a:pt x="158" y="116"/>
                    </a:lnTo>
                    <a:lnTo>
                      <a:pt x="170" y="90"/>
                    </a:lnTo>
                    <a:lnTo>
                      <a:pt x="188" y="68"/>
                    </a:lnTo>
                    <a:lnTo>
                      <a:pt x="208" y="48"/>
                    </a:lnTo>
                    <a:lnTo>
                      <a:pt x="230" y="30"/>
                    </a:lnTo>
                    <a:lnTo>
                      <a:pt x="254" y="18"/>
                    </a:lnTo>
                    <a:lnTo>
                      <a:pt x="280" y="8"/>
                    </a:lnTo>
                    <a:lnTo>
                      <a:pt x="306" y="2"/>
                    </a:lnTo>
                    <a:lnTo>
                      <a:pt x="334" y="0"/>
                    </a:lnTo>
                    <a:lnTo>
                      <a:pt x="334" y="0"/>
                    </a:lnTo>
                    <a:lnTo>
                      <a:pt x="334" y="0"/>
                    </a:lnTo>
                    <a:lnTo>
                      <a:pt x="354" y="0"/>
                    </a:lnTo>
                    <a:lnTo>
                      <a:pt x="372" y="4"/>
                    </a:lnTo>
                    <a:lnTo>
                      <a:pt x="392" y="8"/>
                    </a:lnTo>
                    <a:lnTo>
                      <a:pt x="410" y="16"/>
                    </a:lnTo>
                    <a:lnTo>
                      <a:pt x="410" y="16"/>
                    </a:lnTo>
                    <a:lnTo>
                      <a:pt x="410" y="16"/>
                    </a:lnTo>
                    <a:lnTo>
                      <a:pt x="430" y="26"/>
                    </a:lnTo>
                    <a:lnTo>
                      <a:pt x="446" y="36"/>
                    </a:lnTo>
                    <a:lnTo>
                      <a:pt x="462" y="50"/>
                    </a:lnTo>
                    <a:lnTo>
                      <a:pt x="476" y="64"/>
                    </a:lnTo>
                    <a:lnTo>
                      <a:pt x="490" y="78"/>
                    </a:lnTo>
                    <a:lnTo>
                      <a:pt x="500" y="96"/>
                    </a:lnTo>
                    <a:lnTo>
                      <a:pt x="510" y="114"/>
                    </a:lnTo>
                    <a:lnTo>
                      <a:pt x="516" y="132"/>
                    </a:lnTo>
                    <a:lnTo>
                      <a:pt x="516" y="132"/>
                    </a:lnTo>
                    <a:lnTo>
                      <a:pt x="516" y="132"/>
                    </a:lnTo>
                    <a:lnTo>
                      <a:pt x="538" y="126"/>
                    </a:lnTo>
                    <a:lnTo>
                      <a:pt x="560" y="126"/>
                    </a:lnTo>
                    <a:lnTo>
                      <a:pt x="560" y="126"/>
                    </a:lnTo>
                    <a:lnTo>
                      <a:pt x="560" y="126"/>
                    </a:lnTo>
                    <a:lnTo>
                      <a:pt x="576" y="126"/>
                    </a:lnTo>
                    <a:lnTo>
                      <a:pt x="592" y="128"/>
                    </a:lnTo>
                    <a:lnTo>
                      <a:pt x="606" y="132"/>
                    </a:lnTo>
                    <a:lnTo>
                      <a:pt x="622" y="138"/>
                    </a:lnTo>
                    <a:lnTo>
                      <a:pt x="622" y="138"/>
                    </a:lnTo>
                    <a:lnTo>
                      <a:pt x="622" y="138"/>
                    </a:lnTo>
                    <a:lnTo>
                      <a:pt x="640" y="146"/>
                    </a:lnTo>
                    <a:lnTo>
                      <a:pt x="656" y="158"/>
                    </a:lnTo>
                    <a:lnTo>
                      <a:pt x="670" y="170"/>
                    </a:lnTo>
                    <a:lnTo>
                      <a:pt x="682" y="184"/>
                    </a:lnTo>
                    <a:lnTo>
                      <a:pt x="692" y="198"/>
                    </a:lnTo>
                    <a:lnTo>
                      <a:pt x="702" y="214"/>
                    </a:lnTo>
                    <a:lnTo>
                      <a:pt x="708" y="232"/>
                    </a:lnTo>
                    <a:lnTo>
                      <a:pt x="712" y="250"/>
                    </a:lnTo>
                    <a:lnTo>
                      <a:pt x="712" y="250"/>
                    </a:lnTo>
                    <a:lnTo>
                      <a:pt x="712" y="250"/>
                    </a:lnTo>
                    <a:lnTo>
                      <a:pt x="726" y="252"/>
                    </a:lnTo>
                    <a:lnTo>
                      <a:pt x="740" y="256"/>
                    </a:lnTo>
                    <a:lnTo>
                      <a:pt x="740" y="256"/>
                    </a:lnTo>
                    <a:lnTo>
                      <a:pt x="740" y="256"/>
                    </a:lnTo>
                    <a:lnTo>
                      <a:pt x="740" y="256"/>
                    </a:lnTo>
                    <a:lnTo>
                      <a:pt x="740" y="256"/>
                    </a:lnTo>
                    <a:lnTo>
                      <a:pt x="752" y="262"/>
                    </a:lnTo>
                    <a:lnTo>
                      <a:pt x="762" y="270"/>
                    </a:lnTo>
                    <a:lnTo>
                      <a:pt x="772" y="280"/>
                    </a:lnTo>
                    <a:lnTo>
                      <a:pt x="780" y="292"/>
                    </a:lnTo>
                    <a:lnTo>
                      <a:pt x="786" y="302"/>
                    </a:lnTo>
                    <a:lnTo>
                      <a:pt x="792" y="316"/>
                    </a:lnTo>
                    <a:lnTo>
                      <a:pt x="794" y="328"/>
                    </a:lnTo>
                    <a:lnTo>
                      <a:pt x="796" y="342"/>
                    </a:lnTo>
                    <a:lnTo>
                      <a:pt x="796" y="342"/>
                    </a:lnTo>
                    <a:lnTo>
                      <a:pt x="796" y="342"/>
                    </a:lnTo>
                    <a:lnTo>
                      <a:pt x="794" y="360"/>
                    </a:lnTo>
                    <a:lnTo>
                      <a:pt x="788" y="378"/>
                    </a:lnTo>
                    <a:lnTo>
                      <a:pt x="788" y="378"/>
                    </a:lnTo>
                    <a:lnTo>
                      <a:pt x="788" y="378"/>
                    </a:lnTo>
                    <a:lnTo>
                      <a:pt x="782" y="390"/>
                    </a:lnTo>
                    <a:lnTo>
                      <a:pt x="774" y="400"/>
                    </a:lnTo>
                    <a:lnTo>
                      <a:pt x="766" y="410"/>
                    </a:lnTo>
                    <a:lnTo>
                      <a:pt x="756" y="418"/>
                    </a:lnTo>
                    <a:lnTo>
                      <a:pt x="746" y="424"/>
                    </a:lnTo>
                    <a:lnTo>
                      <a:pt x="736" y="430"/>
                    </a:lnTo>
                    <a:lnTo>
                      <a:pt x="724" y="434"/>
                    </a:lnTo>
                    <a:lnTo>
                      <a:pt x="712" y="436"/>
                    </a:lnTo>
                    <a:lnTo>
                      <a:pt x="712" y="436"/>
                    </a:lnTo>
                    <a:lnTo>
                      <a:pt x="710" y="436"/>
                    </a:lnTo>
                    <a:lnTo>
                      <a:pt x="142" y="436"/>
                    </a:lnTo>
                    <a:lnTo>
                      <a:pt x="142" y="436"/>
                    </a:lnTo>
                    <a:close/>
                  </a:path>
                </a:pathLst>
              </a:custGeom>
              <a:solidFill>
                <a:sysClr val="window" lastClr="FFFFFF"/>
              </a:solidFill>
              <a:ln w="9525">
                <a:solidFill>
                  <a:schemeClr val="accent4"/>
                </a:solidFill>
                <a:prstDash val="dash"/>
                <a:round/>
                <a:headEnd/>
                <a:tailEnd/>
              </a:ln>
              <a:extLst/>
            </p:spPr>
            <p:txBody>
              <a:bodyPr vert="horz" wrap="square" lIns="121888" tIns="365665" rIns="121888" bIns="60944" numCol="1" anchor="ctr" anchorCtr="0" compatLnSpc="1">
                <a:prstTxWarp prst="textNoShape">
                  <a:avLst/>
                </a:prstTxWarp>
              </a:bodyPr>
              <a:lstStyle/>
              <a:p>
                <a:pPr algn="ctr" defTabSz="573431">
                  <a:buSzPct val="100000"/>
                  <a:defRPr/>
                </a:pPr>
                <a:r>
                  <a:rPr lang="en-US" sz="1467" b="1" kern="0" dirty="0">
                    <a:solidFill>
                      <a:prstClr val="white"/>
                    </a:solidFill>
                    <a:latin typeface="MetricHPE" panose="020B0503030202060203" pitchFamily="34" charset="0"/>
                    <a:cs typeface="HP Simplified" pitchFamily="34" charset="0"/>
                  </a:rPr>
                  <a:t>Pic</a:t>
                </a:r>
              </a:p>
              <a:p>
                <a:pPr algn="ctr" defTabSz="573431">
                  <a:buSzPct val="100000"/>
                  <a:defRPr/>
                </a:pPr>
                <a:endParaRPr lang="en-US" sz="1467" b="1" kern="0" dirty="0">
                  <a:solidFill>
                    <a:prstClr val="white"/>
                  </a:solidFill>
                  <a:latin typeface="MetricHPE" panose="020B0503030202060203" pitchFamily="34" charset="0"/>
                  <a:cs typeface="HP Simplified" pitchFamily="34" charset="0"/>
                </a:endParaRPr>
              </a:p>
            </p:txBody>
          </p:sp>
        </p:grpSp>
        <p:pic>
          <p:nvPicPr>
            <p:cNvPr id="11" name="Picture 10"/>
            <p:cNvPicPr>
              <a:picLocks noChangeAspect="1"/>
            </p:cNvPicPr>
            <p:nvPr/>
          </p:nvPicPr>
          <p:blipFill rotWithShape="1">
            <a:blip r:embed="rId5"/>
            <a:srcRect l="29685" t="9684" r="46244" b="41869"/>
            <a:stretch/>
          </p:blipFill>
          <p:spPr>
            <a:xfrm>
              <a:off x="2050331" y="1685565"/>
              <a:ext cx="789543" cy="763227"/>
            </a:xfrm>
            <a:prstGeom prst="rect">
              <a:avLst/>
            </a:prstGeom>
          </p:spPr>
        </p:pic>
      </p:grpSp>
      <p:grpSp>
        <p:nvGrpSpPr>
          <p:cNvPr id="52" name="Group 51"/>
          <p:cNvGrpSpPr/>
          <p:nvPr/>
        </p:nvGrpSpPr>
        <p:grpSpPr>
          <a:xfrm>
            <a:off x="6220825" y="4358342"/>
            <a:ext cx="6262834" cy="2099897"/>
            <a:chOff x="6222061" y="4417725"/>
            <a:chExt cx="6262834" cy="2099897"/>
          </a:xfrm>
        </p:grpSpPr>
        <p:sp>
          <p:nvSpPr>
            <p:cNvPr id="55" name="TextBox 54"/>
            <p:cNvSpPr txBox="1"/>
            <p:nvPr/>
          </p:nvSpPr>
          <p:spPr>
            <a:xfrm>
              <a:off x="6280998" y="4417725"/>
              <a:ext cx="4412193" cy="406265"/>
            </a:xfrm>
            <a:prstGeom prst="rect">
              <a:avLst/>
            </a:prstGeom>
            <a:noFill/>
          </p:spPr>
          <p:txBody>
            <a:bodyPr wrap="square" lIns="0" tIns="0" rIns="0" bIns="0" rtlCol="0">
              <a:spAutoFit/>
            </a:bodyPr>
            <a:lstStyle/>
            <a:p>
              <a:pPr>
                <a:lnSpc>
                  <a:spcPct val="110000"/>
                </a:lnSpc>
              </a:pPr>
              <a:r>
                <a:rPr lang="en-US" sz="2400" b="1" dirty="0">
                  <a:solidFill>
                    <a:srgbClr val="425563"/>
                  </a:solidFill>
                  <a:latin typeface="MetricHPE" panose="020B0503030202060203" pitchFamily="34" charset="0"/>
                </a:rPr>
                <a:t>Simplify on-premises</a:t>
              </a:r>
            </a:p>
          </p:txBody>
        </p:sp>
        <p:sp>
          <p:nvSpPr>
            <p:cNvPr id="60" name="Rectangle 59"/>
            <p:cNvSpPr/>
            <p:nvPr/>
          </p:nvSpPr>
          <p:spPr>
            <a:xfrm>
              <a:off x="6222061" y="4804401"/>
              <a:ext cx="6224874" cy="338554"/>
            </a:xfrm>
            <a:prstGeom prst="rect">
              <a:avLst/>
            </a:prstGeom>
          </p:spPr>
          <p:txBody>
            <a:bodyPr wrap="square">
              <a:spAutoFit/>
            </a:bodyPr>
            <a:lstStyle/>
            <a:p>
              <a:pPr marL="168275" lvl="1" indent="-168275">
                <a:buFont typeface="Arial" panose="020B0604020202020204" pitchFamily="34" charset="0"/>
                <a:buChar char="•"/>
              </a:pPr>
              <a:r>
                <a:rPr lang="en-US" sz="1600" b="1" dirty="0">
                  <a:solidFill>
                    <a:prstClr val="black"/>
                  </a:solidFill>
                  <a:latin typeface="MetricHPE" panose="020B0503030202060203" pitchFamily="34" charset="0"/>
                  <a:ea typeface="Calibri" panose="020F0502020204030204" pitchFamily="34" charset="0"/>
                  <a:cs typeface="Times New Roman" panose="02020603050405020304" pitchFamily="18" charset="0"/>
                </a:rPr>
                <a:t>Speed resource vending</a:t>
              </a:r>
              <a:endParaRPr lang="en-US" sz="1600" dirty="0">
                <a:solidFill>
                  <a:prstClr val="black"/>
                </a:solidFill>
                <a:latin typeface="MetricHPE" panose="020B0503030202060203" pitchFamily="34" charset="0"/>
                <a:ea typeface="Calibri" panose="020F0502020204030204" pitchFamily="34" charset="0"/>
                <a:cs typeface="Times New Roman" panose="02020603050405020304" pitchFamily="18" charset="0"/>
              </a:endParaRPr>
            </a:p>
          </p:txBody>
        </p:sp>
        <p:sp>
          <p:nvSpPr>
            <p:cNvPr id="62" name="Rectangle 61"/>
            <p:cNvSpPr/>
            <p:nvPr/>
          </p:nvSpPr>
          <p:spPr>
            <a:xfrm>
              <a:off x="6232932" y="5054162"/>
              <a:ext cx="6251963" cy="919611"/>
            </a:xfrm>
            <a:prstGeom prst="rect">
              <a:avLst/>
            </a:prstGeom>
          </p:spPr>
          <p:txBody>
            <a:bodyPr wrap="square">
              <a:spAutoFit/>
            </a:bodyPr>
            <a:lstStyle/>
            <a:p>
              <a:pPr marL="168275" indent="-168275">
                <a:spcBef>
                  <a:spcPts val="300"/>
                </a:spcBef>
                <a:buFont typeface="Arial" panose="020B0604020202020204" pitchFamily="34" charset="0"/>
                <a:buChar char="•"/>
              </a:pPr>
              <a:r>
                <a:rPr lang="en-US" sz="1600" b="1" dirty="0">
                  <a:solidFill>
                    <a:prstClr val="black"/>
                  </a:solidFill>
                  <a:latin typeface="MetricHPE" panose="020B0503030202060203" pitchFamily="34" charset="0"/>
                  <a:ea typeface="Calibri" panose="020F0502020204030204" pitchFamily="34" charset="0"/>
                  <a:cs typeface="Times New Roman" panose="02020603050405020304" pitchFamily="18" charset="0"/>
                </a:rPr>
                <a:t>Automate infrastructure lifecycle management</a:t>
              </a:r>
              <a:endParaRPr lang="en-US" sz="1600" dirty="0">
                <a:solidFill>
                  <a:prstClr val="black"/>
                </a:solidFill>
                <a:latin typeface="MetricHPE" panose="020B0503030202060203" pitchFamily="34" charset="0"/>
                <a:ea typeface="Calibri" panose="020F0502020204030204" pitchFamily="34" charset="0"/>
                <a:cs typeface="Times New Roman" panose="02020603050405020304" pitchFamily="18" charset="0"/>
              </a:endParaRPr>
            </a:p>
            <a:p>
              <a:pPr marL="168275" indent="-168275">
                <a:spcBef>
                  <a:spcPts val="300"/>
                </a:spcBef>
                <a:buFont typeface="Arial" panose="020B0604020202020204" pitchFamily="34" charset="0"/>
                <a:buChar char="•"/>
              </a:pPr>
              <a:r>
                <a:rPr lang="en-US" sz="1600" b="1" dirty="0">
                  <a:solidFill>
                    <a:prstClr val="black"/>
                  </a:solidFill>
                  <a:latin typeface="MetricHPE" panose="020B0503030202060203" pitchFamily="34" charset="0"/>
                  <a:ea typeface="Calibri" panose="020F0502020204030204" pitchFamily="34" charset="0"/>
                  <a:cs typeface="Times New Roman" panose="02020603050405020304" pitchFamily="18" charset="0"/>
                </a:rPr>
                <a:t>Automate everything </a:t>
              </a:r>
              <a:r>
                <a:rPr lang="en-US" sz="1600" dirty="0">
                  <a:solidFill>
                    <a:prstClr val="black"/>
                  </a:solidFill>
                  <a:latin typeface="MetricHPE" panose="020B0503030202060203" pitchFamily="34" charset="0"/>
                  <a:ea typeface="Calibri" panose="020F0502020204030204" pitchFamily="34" charset="0"/>
                  <a:cs typeface="Times New Roman" panose="02020603050405020304" pitchFamily="18" charset="0"/>
                </a:rPr>
                <a:t>through APIs</a:t>
              </a:r>
            </a:p>
            <a:p>
              <a:pPr marL="342900" indent="-342900">
                <a:lnSpc>
                  <a:spcPct val="107000"/>
                </a:lnSpc>
                <a:buFont typeface="Symbol" panose="05050102010706020507" pitchFamily="18" charset="2"/>
                <a:buChar char=""/>
              </a:pPr>
              <a:endParaRPr lang="en-US" dirty="0">
                <a:solidFill>
                  <a:prstClr val="black"/>
                </a:solidFill>
                <a:latin typeface="MetricHPE" panose="020B0503030202060203" pitchFamily="34" charset="0"/>
                <a:cs typeface="Times New Roman" panose="02020603050405020304" pitchFamily="18" charset="0"/>
              </a:endParaRPr>
            </a:p>
          </p:txBody>
        </p:sp>
        <p:sp>
          <p:nvSpPr>
            <p:cNvPr id="64" name="Rectangle 63"/>
            <p:cNvSpPr/>
            <p:nvPr/>
          </p:nvSpPr>
          <p:spPr>
            <a:xfrm>
              <a:off x="6232932" y="5617376"/>
              <a:ext cx="5286240" cy="900246"/>
            </a:xfrm>
            <a:prstGeom prst="rect">
              <a:avLst/>
            </a:prstGeom>
          </p:spPr>
          <p:txBody>
            <a:bodyPr wrap="square">
              <a:spAutoFit/>
            </a:bodyPr>
            <a:lstStyle/>
            <a:p>
              <a:pPr marL="176213" indent="-176213">
                <a:spcBef>
                  <a:spcPts val="300"/>
                </a:spcBef>
                <a:buFont typeface="Arial" panose="020B0604020202020204" pitchFamily="34" charset="0"/>
                <a:buChar char="•"/>
              </a:pPr>
              <a:r>
                <a:rPr lang="en-US" sz="1600" b="1" dirty="0">
                  <a:solidFill>
                    <a:prstClr val="black"/>
                  </a:solidFill>
                  <a:latin typeface="MetricHPE" panose="020B0503030202060203" pitchFamily="34" charset="0"/>
                  <a:ea typeface="Calibri" panose="020F0502020204030204" pitchFamily="34" charset="0"/>
                  <a:cs typeface="Times New Roman" panose="02020603050405020304" pitchFamily="18" charset="0"/>
                </a:rPr>
                <a:t>Optimize </a:t>
              </a:r>
              <a:r>
                <a:rPr lang="en-US" sz="1600" dirty="0">
                  <a:solidFill>
                    <a:prstClr val="black"/>
                  </a:solidFill>
                  <a:latin typeface="MetricHPE" panose="020B0503030202060203" pitchFamily="34" charset="0"/>
                  <a:ea typeface="Calibri" panose="020F0502020204030204" pitchFamily="34" charset="0"/>
                  <a:cs typeface="Times New Roman" panose="02020603050405020304" pitchFamily="18" charset="0"/>
                </a:rPr>
                <a:t>on-premises utilization</a:t>
              </a:r>
            </a:p>
            <a:p>
              <a:pPr marL="176213" indent="-176213">
                <a:spcBef>
                  <a:spcPts val="300"/>
                </a:spcBef>
                <a:buFont typeface="Arial" panose="020B0604020202020204" pitchFamily="34" charset="0"/>
                <a:buChar char="•"/>
              </a:pPr>
              <a:r>
                <a:rPr lang="en-US" sz="1600" b="1" dirty="0">
                  <a:solidFill>
                    <a:prstClr val="black"/>
                  </a:solidFill>
                  <a:latin typeface="MetricHPE" panose="020B0503030202060203" pitchFamily="34" charset="0"/>
                  <a:ea typeface="Calibri" panose="020F0502020204030204" pitchFamily="34" charset="0"/>
                  <a:cs typeface="Times New Roman" panose="02020603050405020304" pitchFamily="18" charset="0"/>
                </a:rPr>
                <a:t>Choose </a:t>
              </a:r>
              <a:r>
                <a:rPr lang="en-US" sz="1600" dirty="0">
                  <a:solidFill>
                    <a:prstClr val="black"/>
                  </a:solidFill>
                  <a:latin typeface="MetricHPE" panose="020B0503030202060203" pitchFamily="34" charset="0"/>
                  <a:ea typeface="Calibri" panose="020F0502020204030204" pitchFamily="34" charset="0"/>
                  <a:cs typeface="Times New Roman" panose="02020603050405020304" pitchFamily="18" charset="0"/>
                </a:rPr>
                <a:t>from consumption models to optimize costs</a:t>
              </a:r>
            </a:p>
            <a:p>
              <a:pPr marL="342900" indent="-342900">
                <a:buFont typeface="Symbol" panose="05050102010706020507" pitchFamily="18" charset="2"/>
                <a:buChar char=""/>
              </a:pPr>
              <a:endParaRPr lang="en-US" dirty="0">
                <a:solidFill>
                  <a:prstClr val="black"/>
                </a:solidFill>
                <a:latin typeface="MetricHPE" panose="020B0503030202060203" pitchFamily="34" charset="0"/>
                <a:cs typeface="Times New Roman" panose="02020603050405020304" pitchFamily="18" charset="0"/>
              </a:endParaRPr>
            </a:p>
          </p:txBody>
        </p:sp>
      </p:grpSp>
      <p:grpSp>
        <p:nvGrpSpPr>
          <p:cNvPr id="76" name="Group 75"/>
          <p:cNvGrpSpPr/>
          <p:nvPr/>
        </p:nvGrpSpPr>
        <p:grpSpPr>
          <a:xfrm>
            <a:off x="6370933" y="1630456"/>
            <a:ext cx="6722765" cy="2361803"/>
            <a:chOff x="6175598" y="1612071"/>
            <a:chExt cx="6722765" cy="2361803"/>
          </a:xfrm>
        </p:grpSpPr>
        <p:sp>
          <p:nvSpPr>
            <p:cNvPr id="78" name="Rectangle 77"/>
            <p:cNvSpPr/>
            <p:nvPr/>
          </p:nvSpPr>
          <p:spPr>
            <a:xfrm>
              <a:off x="6175598" y="1968815"/>
              <a:ext cx="6088704" cy="907941"/>
            </a:xfrm>
            <a:prstGeom prst="rect">
              <a:avLst/>
            </a:prstGeom>
          </p:spPr>
          <p:txBody>
            <a:bodyPr wrap="square">
              <a:spAutoFit/>
            </a:bodyPr>
            <a:lstStyle/>
            <a:p>
              <a:pPr marL="168275" lvl="1" indent="-168275">
                <a:spcBef>
                  <a:spcPts val="300"/>
                </a:spcBef>
                <a:buFont typeface="Arial" panose="020B0604020202020204" pitchFamily="34" charset="0"/>
                <a:buChar char="•"/>
              </a:pPr>
              <a:r>
                <a:rPr lang="en-US" sz="1600" b="1" dirty="0">
                  <a:solidFill>
                    <a:prstClr val="black"/>
                  </a:solidFill>
                  <a:latin typeface="MetricHPE" panose="020B0503030202060203" pitchFamily="34" charset="0"/>
                  <a:ea typeface="Calibri" panose="020F0502020204030204" pitchFamily="34" charset="0"/>
                  <a:cs typeface="Times New Roman" panose="02020603050405020304" pitchFamily="18" charset="0"/>
                </a:rPr>
                <a:t>Start up instantly via </a:t>
              </a:r>
              <a:r>
                <a:rPr lang="en-US" sz="1600" dirty="0">
                  <a:solidFill>
                    <a:prstClr val="black"/>
                  </a:solidFill>
                  <a:latin typeface="MetricHPE" panose="020B0503030202060203" pitchFamily="34" charset="0"/>
                  <a:ea typeface="Calibri" panose="020F0502020204030204" pitchFamily="34" charset="0"/>
                  <a:cs typeface="Times New Roman" panose="02020603050405020304" pitchFamily="18" charset="0"/>
                </a:rPr>
                <a:t>SaaS management</a:t>
              </a:r>
            </a:p>
            <a:p>
              <a:pPr marL="168275" lvl="1" indent="-168275">
                <a:spcBef>
                  <a:spcPts val="300"/>
                </a:spcBef>
                <a:buFont typeface="Arial" panose="020B0604020202020204" pitchFamily="34" charset="0"/>
                <a:buChar char="•"/>
              </a:pPr>
              <a:r>
                <a:rPr lang="en-US" sz="1600" b="1" dirty="0">
                  <a:solidFill>
                    <a:prstClr val="black"/>
                  </a:solidFill>
                  <a:latin typeface="MetricHPE" panose="020B0503030202060203" pitchFamily="34" charset="0"/>
                  <a:ea typeface="Calibri" panose="020F0502020204030204" pitchFamily="34" charset="0"/>
                  <a:cs typeface="Times New Roman" panose="02020603050405020304" pitchFamily="18" charset="0"/>
                </a:rPr>
                <a:t>Build on-premises clouds and connect </a:t>
              </a:r>
              <a:r>
                <a:rPr lang="en-US" sz="1600" dirty="0">
                  <a:solidFill>
                    <a:prstClr val="black"/>
                  </a:solidFill>
                  <a:latin typeface="MetricHPE" panose="020B0503030202060203" pitchFamily="34" charset="0"/>
                  <a:ea typeface="Calibri" panose="020F0502020204030204" pitchFamily="34" charset="0"/>
                  <a:cs typeface="Times New Roman" panose="02020603050405020304" pitchFamily="18" charset="0"/>
                </a:rPr>
                <a:t>to public clouds in a few clicks</a:t>
              </a:r>
            </a:p>
            <a:p>
              <a:pPr marL="168275" lvl="1" indent="-168275">
                <a:spcBef>
                  <a:spcPts val="300"/>
                </a:spcBef>
                <a:buFont typeface="Arial" panose="020B0604020202020204" pitchFamily="34" charset="0"/>
                <a:buChar char="•"/>
              </a:pPr>
              <a:r>
                <a:rPr lang="en-US" sz="1600" b="1" dirty="0">
                  <a:solidFill>
                    <a:prstClr val="black"/>
                  </a:solidFill>
                  <a:latin typeface="MetricHPE" panose="020B0503030202060203" pitchFamily="34" charset="0"/>
                  <a:ea typeface="Calibri" panose="020F0502020204030204" pitchFamily="34" charset="0"/>
                  <a:cs typeface="Times New Roman" panose="02020603050405020304" pitchFamily="18" charset="0"/>
                </a:rPr>
                <a:t>Immediately access</a:t>
              </a:r>
              <a:r>
                <a:rPr lang="en-US" sz="1600" dirty="0">
                  <a:solidFill>
                    <a:prstClr val="black"/>
                  </a:solidFill>
                  <a:latin typeface="MetricHPE" panose="020B0503030202060203" pitchFamily="34" charset="0"/>
                  <a:ea typeface="Calibri" panose="020F0502020204030204" pitchFamily="34" charset="0"/>
                  <a:cs typeface="Times New Roman" panose="02020603050405020304" pitchFamily="18" charset="0"/>
                </a:rPr>
                <a:t> to new public cloud services</a:t>
              </a:r>
            </a:p>
          </p:txBody>
        </p:sp>
        <p:sp>
          <p:nvSpPr>
            <p:cNvPr id="79" name="Rectangle 78"/>
            <p:cNvSpPr/>
            <p:nvPr/>
          </p:nvSpPr>
          <p:spPr>
            <a:xfrm>
              <a:off x="6175598" y="2782768"/>
              <a:ext cx="6722765" cy="623248"/>
            </a:xfrm>
            <a:prstGeom prst="rect">
              <a:avLst/>
            </a:prstGeom>
          </p:spPr>
          <p:txBody>
            <a:bodyPr wrap="square">
              <a:spAutoFit/>
            </a:bodyPr>
            <a:lstStyle/>
            <a:p>
              <a:pPr marL="168275" indent="-168275">
                <a:spcBef>
                  <a:spcPts val="300"/>
                </a:spcBef>
                <a:buFont typeface="Arial" panose="020B0604020202020204" pitchFamily="34" charset="0"/>
                <a:buChar char="•"/>
              </a:pPr>
              <a:r>
                <a:rPr lang="en-US" sz="1600" b="1" dirty="0">
                  <a:solidFill>
                    <a:prstClr val="black"/>
                  </a:solidFill>
                  <a:latin typeface="MetricHPE" panose="020B0503030202060203" pitchFamily="34" charset="0"/>
                  <a:ea typeface="Calibri" panose="020F0502020204030204" pitchFamily="34" charset="0"/>
                  <a:cs typeface="Times New Roman" panose="02020603050405020304" pitchFamily="18" charset="0"/>
                </a:rPr>
                <a:t>S</a:t>
              </a:r>
              <a:r>
                <a:rPr lang="en-GB" sz="1600" b="1" dirty="0" err="1">
                  <a:solidFill>
                    <a:prstClr val="black"/>
                  </a:solidFill>
                  <a:latin typeface="MetricHPE" panose="020B0503030202060203" pitchFamily="34" charset="0"/>
                  <a:ea typeface="Calibri" panose="020F0502020204030204" pitchFamily="34" charset="0"/>
                  <a:cs typeface="Times New Roman" panose="02020603050405020304" pitchFamily="18" charset="0"/>
                </a:rPr>
                <a:t>treamline</a:t>
              </a:r>
              <a:r>
                <a:rPr lang="en-GB" sz="1600" b="1" dirty="0">
                  <a:solidFill>
                    <a:prstClr val="black"/>
                  </a:solidFill>
                  <a:latin typeface="MetricHPE" panose="020B0503030202060203" pitchFamily="34" charset="0"/>
                  <a:ea typeface="Calibri" panose="020F0502020204030204" pitchFamily="34" charset="0"/>
                  <a:cs typeface="Times New Roman" panose="02020603050405020304" pitchFamily="18" charset="0"/>
                </a:rPr>
                <a:t> DevOps workflow</a:t>
              </a:r>
            </a:p>
            <a:p>
              <a:pPr marL="168275" indent="-168275">
                <a:spcBef>
                  <a:spcPts val="300"/>
                </a:spcBef>
                <a:buFont typeface="Arial" panose="020B0604020202020204" pitchFamily="34" charset="0"/>
                <a:buChar char="•"/>
              </a:pPr>
              <a:r>
                <a:rPr lang="en-US" sz="1600" b="1" dirty="0">
                  <a:solidFill>
                    <a:prstClr val="black"/>
                  </a:solidFill>
                  <a:latin typeface="MetricHPE" panose="020B0503030202060203" pitchFamily="34" charset="0"/>
                  <a:ea typeface="Calibri" panose="020F0502020204030204" pitchFamily="34" charset="0"/>
                  <a:cs typeface="Times New Roman" panose="02020603050405020304" pitchFamily="18" charset="0"/>
                </a:rPr>
                <a:t>Access all clouds </a:t>
              </a:r>
              <a:r>
                <a:rPr lang="en-US" sz="1600" dirty="0">
                  <a:solidFill>
                    <a:prstClr val="black"/>
                  </a:solidFill>
                  <a:latin typeface="MetricHPE" panose="020B0503030202060203" pitchFamily="34" charset="0"/>
                  <a:ea typeface="Calibri" panose="020F0502020204030204" pitchFamily="34" charset="0"/>
                  <a:cs typeface="Times New Roman" panose="02020603050405020304" pitchFamily="18" charset="0"/>
                </a:rPr>
                <a:t>with a unified cloud resource pool</a:t>
              </a:r>
              <a:endParaRPr lang="en-US" dirty="0">
                <a:solidFill>
                  <a:prstClr val="black"/>
                </a:solidFill>
                <a:latin typeface="MetricHPE" panose="020B0503030202060203" pitchFamily="34" charset="0"/>
                <a:cs typeface="Times New Roman" panose="02020603050405020304" pitchFamily="18" charset="0"/>
              </a:endParaRPr>
            </a:p>
          </p:txBody>
        </p:sp>
        <p:sp>
          <p:nvSpPr>
            <p:cNvPr id="81" name="Rectangle 80"/>
            <p:cNvSpPr/>
            <p:nvPr/>
          </p:nvSpPr>
          <p:spPr>
            <a:xfrm>
              <a:off x="6179698" y="3350626"/>
              <a:ext cx="6113913" cy="623248"/>
            </a:xfrm>
            <a:prstGeom prst="rect">
              <a:avLst/>
            </a:prstGeom>
          </p:spPr>
          <p:txBody>
            <a:bodyPr wrap="square">
              <a:spAutoFit/>
            </a:bodyPr>
            <a:lstStyle/>
            <a:p>
              <a:pPr marL="176213" indent="-176213">
                <a:spcBef>
                  <a:spcPts val="300"/>
                </a:spcBef>
                <a:buFont typeface="Arial" panose="020B0604020202020204" pitchFamily="34" charset="0"/>
                <a:buChar char="•"/>
              </a:pPr>
              <a:r>
                <a:rPr lang="en-US" sz="1600" b="1" dirty="0">
                  <a:solidFill>
                    <a:prstClr val="black"/>
                  </a:solidFill>
                  <a:latin typeface="MetricHPE" panose="020B0503030202060203" pitchFamily="34" charset="0"/>
                  <a:ea typeface="Calibri" panose="020F0502020204030204" pitchFamily="34" charset="0"/>
                  <a:cs typeface="Times New Roman" panose="02020603050405020304" pitchFamily="18" charset="0"/>
                </a:rPr>
                <a:t>Get real-time</a:t>
              </a:r>
              <a:r>
                <a:rPr lang="en-US" sz="1600" dirty="0">
                  <a:solidFill>
                    <a:prstClr val="black"/>
                  </a:solidFill>
                  <a:latin typeface="MetricHPE" panose="020B0503030202060203" pitchFamily="34" charset="0"/>
                  <a:ea typeface="Calibri" panose="020F0502020204030204" pitchFamily="34" charset="0"/>
                  <a:cs typeface="Times New Roman" panose="02020603050405020304" pitchFamily="18" charset="0"/>
                </a:rPr>
                <a:t> </a:t>
              </a:r>
              <a:r>
                <a:rPr lang="en-US" sz="1600" b="1" dirty="0">
                  <a:solidFill>
                    <a:prstClr val="black"/>
                  </a:solidFill>
                  <a:latin typeface="MetricHPE" panose="020B0503030202060203" pitchFamily="34" charset="0"/>
                  <a:ea typeface="Calibri" panose="020F0502020204030204" pitchFamily="34" charset="0"/>
                  <a:cs typeface="Times New Roman" panose="02020603050405020304" pitchFamily="18" charset="0"/>
                </a:rPr>
                <a:t>insights </a:t>
              </a:r>
              <a:r>
                <a:rPr lang="en-US" sz="1600" dirty="0">
                  <a:solidFill>
                    <a:prstClr val="black"/>
                  </a:solidFill>
                  <a:latin typeface="MetricHPE" panose="020B0503030202060203" pitchFamily="34" charset="0"/>
                  <a:ea typeface="Calibri" panose="020F0502020204030204" pitchFamily="34" charset="0"/>
                  <a:cs typeface="Times New Roman" panose="02020603050405020304" pitchFamily="18" charset="0"/>
                </a:rPr>
                <a:t>on cost and utilization across clouds</a:t>
              </a:r>
            </a:p>
            <a:p>
              <a:pPr marL="176213" indent="-176213">
                <a:spcBef>
                  <a:spcPts val="300"/>
                </a:spcBef>
                <a:buFont typeface="Arial" panose="020B0604020202020204" pitchFamily="34" charset="0"/>
                <a:buChar char="•"/>
              </a:pPr>
              <a:r>
                <a:rPr lang="en-US" sz="1600" b="1" dirty="0">
                  <a:solidFill>
                    <a:prstClr val="black"/>
                  </a:solidFill>
                  <a:latin typeface="MetricHPE" panose="020B0503030202060203" pitchFamily="34" charset="0"/>
                  <a:ea typeface="Calibri" panose="020F0502020204030204" pitchFamily="34" charset="0"/>
                  <a:cs typeface="Times New Roman" panose="02020603050405020304" pitchFamily="18" charset="0"/>
                </a:rPr>
                <a:t>Optimize</a:t>
              </a:r>
              <a:r>
                <a:rPr lang="en-US" sz="1600" dirty="0">
                  <a:solidFill>
                    <a:prstClr val="black"/>
                  </a:solidFill>
                  <a:latin typeface="MetricHPE" panose="020B0503030202060203" pitchFamily="34" charset="0"/>
                  <a:ea typeface="Calibri" panose="020F0502020204030204" pitchFamily="34" charset="0"/>
                  <a:cs typeface="Times New Roman" panose="02020603050405020304" pitchFamily="18" charset="0"/>
                </a:rPr>
                <a:t> workload deployment</a:t>
              </a:r>
              <a:endParaRPr lang="en-US" dirty="0">
                <a:solidFill>
                  <a:prstClr val="black"/>
                </a:solidFill>
                <a:latin typeface="MetricHPE" panose="020B0503030202060203" pitchFamily="34" charset="0"/>
                <a:cs typeface="Times New Roman" panose="02020603050405020304" pitchFamily="18" charset="0"/>
              </a:endParaRPr>
            </a:p>
          </p:txBody>
        </p:sp>
        <p:sp>
          <p:nvSpPr>
            <p:cNvPr id="88" name="TextBox 87"/>
            <p:cNvSpPr txBox="1"/>
            <p:nvPr/>
          </p:nvSpPr>
          <p:spPr>
            <a:xfrm>
              <a:off x="6316209" y="1612071"/>
              <a:ext cx="4412193" cy="406265"/>
            </a:xfrm>
            <a:prstGeom prst="rect">
              <a:avLst/>
            </a:prstGeom>
            <a:noFill/>
          </p:spPr>
          <p:txBody>
            <a:bodyPr wrap="square" lIns="0" tIns="0" rIns="0" bIns="0" rtlCol="0">
              <a:spAutoFit/>
            </a:bodyPr>
            <a:lstStyle/>
            <a:p>
              <a:pPr>
                <a:lnSpc>
                  <a:spcPct val="110000"/>
                </a:lnSpc>
              </a:pPr>
              <a:r>
                <a:rPr lang="en-US" sz="2400" b="1" dirty="0">
                  <a:solidFill>
                    <a:srgbClr val="425563"/>
                  </a:solidFill>
                  <a:latin typeface="MetricHPE" panose="020B0503030202060203" pitchFamily="34" charset="0"/>
                </a:rPr>
                <a:t>Simplify multi-cloud</a:t>
              </a:r>
            </a:p>
          </p:txBody>
        </p:sp>
      </p:grpSp>
      <p:sp>
        <p:nvSpPr>
          <p:cNvPr id="90" name="Freeform 89"/>
          <p:cNvSpPr/>
          <p:nvPr/>
        </p:nvSpPr>
        <p:spPr>
          <a:xfrm flipV="1">
            <a:off x="6237353" y="3574260"/>
            <a:ext cx="5506788" cy="2762532"/>
          </a:xfrm>
          <a:custGeom>
            <a:avLst/>
            <a:gdLst>
              <a:gd name="connsiteX0" fmla="*/ 697116 w 715223"/>
              <a:gd name="connsiteY0" fmla="*/ 0 h 2326741"/>
              <a:gd name="connsiteX1" fmla="*/ 0 w 715223"/>
              <a:gd name="connsiteY1" fmla="*/ 0 h 2326741"/>
              <a:gd name="connsiteX2" fmla="*/ 0 w 715223"/>
              <a:gd name="connsiteY2" fmla="*/ 2326741 h 2326741"/>
              <a:gd name="connsiteX3" fmla="*/ 715223 w 715223"/>
              <a:gd name="connsiteY3" fmla="*/ 2326741 h 2326741"/>
              <a:gd name="connsiteX0" fmla="*/ 697116 w 697116"/>
              <a:gd name="connsiteY0" fmla="*/ 0 h 2326741"/>
              <a:gd name="connsiteX1" fmla="*/ 0 w 697116"/>
              <a:gd name="connsiteY1" fmla="*/ 0 h 2326741"/>
              <a:gd name="connsiteX2" fmla="*/ 0 w 697116"/>
              <a:gd name="connsiteY2" fmla="*/ 2326741 h 2326741"/>
            </a:gdLst>
            <a:ahLst/>
            <a:cxnLst>
              <a:cxn ang="0">
                <a:pos x="connsiteX0" y="connsiteY0"/>
              </a:cxn>
              <a:cxn ang="0">
                <a:pos x="connsiteX1" y="connsiteY1"/>
              </a:cxn>
              <a:cxn ang="0">
                <a:pos x="connsiteX2" y="connsiteY2"/>
              </a:cxn>
            </a:cxnLst>
            <a:rect l="l" t="t" r="r" b="b"/>
            <a:pathLst>
              <a:path w="697116" h="2326741">
                <a:moveTo>
                  <a:pt x="697116" y="0"/>
                </a:moveTo>
                <a:lnTo>
                  <a:pt x="0" y="0"/>
                </a:lnTo>
                <a:lnTo>
                  <a:pt x="0" y="2326741"/>
                </a:lnTo>
              </a:path>
            </a:pathLst>
          </a:custGeom>
          <a:noFill/>
          <a:ln w="38100" cap="rnd">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94" name="Freeform 93"/>
          <p:cNvSpPr/>
          <p:nvPr/>
        </p:nvSpPr>
        <p:spPr>
          <a:xfrm>
            <a:off x="6231696" y="1524245"/>
            <a:ext cx="3153458" cy="1909355"/>
          </a:xfrm>
          <a:custGeom>
            <a:avLst/>
            <a:gdLst>
              <a:gd name="connsiteX0" fmla="*/ 697116 w 715223"/>
              <a:gd name="connsiteY0" fmla="*/ 0 h 2326741"/>
              <a:gd name="connsiteX1" fmla="*/ 0 w 715223"/>
              <a:gd name="connsiteY1" fmla="*/ 0 h 2326741"/>
              <a:gd name="connsiteX2" fmla="*/ 0 w 715223"/>
              <a:gd name="connsiteY2" fmla="*/ 2326741 h 2326741"/>
              <a:gd name="connsiteX3" fmla="*/ 715223 w 715223"/>
              <a:gd name="connsiteY3" fmla="*/ 2326741 h 2326741"/>
              <a:gd name="connsiteX0" fmla="*/ 697116 w 697116"/>
              <a:gd name="connsiteY0" fmla="*/ 0 h 2326741"/>
              <a:gd name="connsiteX1" fmla="*/ 0 w 697116"/>
              <a:gd name="connsiteY1" fmla="*/ 0 h 2326741"/>
              <a:gd name="connsiteX2" fmla="*/ 0 w 697116"/>
              <a:gd name="connsiteY2" fmla="*/ 2326741 h 2326741"/>
            </a:gdLst>
            <a:ahLst/>
            <a:cxnLst>
              <a:cxn ang="0">
                <a:pos x="connsiteX0" y="connsiteY0"/>
              </a:cxn>
              <a:cxn ang="0">
                <a:pos x="connsiteX1" y="connsiteY1"/>
              </a:cxn>
              <a:cxn ang="0">
                <a:pos x="connsiteX2" y="connsiteY2"/>
              </a:cxn>
            </a:cxnLst>
            <a:rect l="l" t="t" r="r" b="b"/>
            <a:pathLst>
              <a:path w="697116" h="2326741">
                <a:moveTo>
                  <a:pt x="697116" y="0"/>
                </a:moveTo>
                <a:lnTo>
                  <a:pt x="0" y="0"/>
                </a:lnTo>
                <a:lnTo>
                  <a:pt x="0" y="2326741"/>
                </a:lnTo>
              </a:path>
            </a:pathLst>
          </a:custGeom>
          <a:noFill/>
          <a:ln w="38100" cap="rnd">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Tree>
    <p:extLst>
      <p:ext uri="{BB962C8B-B14F-4D97-AF65-F5344CB8AC3E}">
        <p14:creationId xmlns:p14="http://schemas.microsoft.com/office/powerpoint/2010/main" val="12050674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548"/>
            <a:ext cx="12192000" cy="6858000"/>
          </a:xfrm>
          <a:prstGeom prst="rect">
            <a:avLst/>
          </a:prstGeom>
          <a:solidFill>
            <a:schemeClr val="accent1"/>
          </a:solidFill>
          <a:ln w="1143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prstClr val="white"/>
              </a:solidFill>
            </a:endParaRPr>
          </a:p>
        </p:txBody>
      </p:sp>
      <p:sp>
        <p:nvSpPr>
          <p:cNvPr id="16" name="TextBox 15"/>
          <p:cNvSpPr txBox="1"/>
          <p:nvPr/>
        </p:nvSpPr>
        <p:spPr>
          <a:xfrm>
            <a:off x="409445" y="454906"/>
            <a:ext cx="11656863" cy="1446550"/>
          </a:xfrm>
          <a:prstGeom prst="rect">
            <a:avLst/>
          </a:prstGeom>
          <a:noFill/>
        </p:spPr>
        <p:txBody>
          <a:bodyPr wrap="square" rtlCol="0">
            <a:spAutoFit/>
          </a:bodyPr>
          <a:lstStyle/>
          <a:p>
            <a:r>
              <a:rPr lang="en-US" sz="8800" dirty="0">
                <a:solidFill>
                  <a:prstClr val="white"/>
                </a:solidFill>
                <a:latin typeface="MetricHPE Thin"/>
                <a:cs typeface="MetricHPE Thin"/>
              </a:rPr>
              <a:t>HPE OneSphere Demo</a:t>
            </a:r>
            <a:endParaRPr lang="en-US" sz="4800" dirty="0">
              <a:solidFill>
                <a:prstClr val="white"/>
              </a:solidFill>
              <a:latin typeface="MetricHPE Thin"/>
              <a:cs typeface="MetricHPE Thin"/>
            </a:endParaRPr>
          </a:p>
        </p:txBody>
      </p:sp>
      <p:pic>
        <p:nvPicPr>
          <p:cNvPr id="6" name="Picture 5" descr="onepshere_1.png"/>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2979114"/>
            <a:ext cx="5545667" cy="2635879"/>
          </a:xfrm>
          <a:prstGeom prst="rect">
            <a:avLst/>
          </a:prstGeom>
        </p:spPr>
      </p:pic>
      <p:pic>
        <p:nvPicPr>
          <p:cNvPr id="7" name="Picture 6" descr="onesphere_2.png"/>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2042611" y="1619251"/>
            <a:ext cx="6294203" cy="5746750"/>
          </a:xfrm>
          <a:prstGeom prst="rect">
            <a:avLst/>
          </a:prstGeom>
        </p:spPr>
      </p:pic>
      <p:pic>
        <p:nvPicPr>
          <p:cNvPr id="9" name="Picture 8" descr="onesphere_3.png"/>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4921818" y="2119721"/>
            <a:ext cx="4328016" cy="4738279"/>
          </a:xfrm>
          <a:prstGeom prst="rect">
            <a:avLst/>
          </a:prstGeom>
        </p:spPr>
      </p:pic>
      <p:sp>
        <p:nvSpPr>
          <p:cNvPr id="8" name="Text Placeholder 4">
            <a:extLst>
              <a:ext uri="{FF2B5EF4-FFF2-40B4-BE49-F238E27FC236}">
                <a16:creationId xmlns:a16="http://schemas.microsoft.com/office/drawing/2014/main" id="{5B0C42C0-1123-4EEC-9E66-844362D76BA3}"/>
              </a:ext>
            </a:extLst>
          </p:cNvPr>
          <p:cNvSpPr txBox="1">
            <a:spLocks/>
          </p:cNvSpPr>
          <p:nvPr/>
        </p:nvSpPr>
        <p:spPr>
          <a:xfrm>
            <a:off x="695502" y="4891726"/>
            <a:ext cx="9141619" cy="1371600"/>
          </a:xfrm>
          <a:prstGeom prst="rect">
            <a:avLst/>
          </a:prstGeom>
        </p:spPr>
        <p:txBody>
          <a:bodyPr vert="horz" lIns="0" tIns="0" rIns="0" bIns="0" rtlCol="0">
            <a:normAutofit/>
          </a:bodyPr>
          <a:lstStyle>
            <a:lvl1pPr marL="18288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9pPr>
          </a:lstStyle>
          <a:p>
            <a:pPr marL="0" indent="0">
              <a:spcBef>
                <a:spcPts val="0"/>
              </a:spcBef>
              <a:buNone/>
            </a:pPr>
            <a:r>
              <a:rPr lang="en-US" sz="2000" b="1" dirty="0">
                <a:solidFill>
                  <a:prstClr val="white"/>
                </a:solidFill>
              </a:rPr>
              <a:t>Carl Siemianowski</a:t>
            </a:r>
          </a:p>
          <a:p>
            <a:pPr marL="0" indent="0">
              <a:spcBef>
                <a:spcPts val="0"/>
              </a:spcBef>
              <a:buNone/>
            </a:pPr>
            <a:r>
              <a:rPr lang="en-US" sz="2000" b="1" dirty="0">
                <a:solidFill>
                  <a:prstClr val="white"/>
                </a:solidFill>
              </a:rPr>
              <a:t>OneSphere Architect </a:t>
            </a:r>
            <a:endParaRPr lang="en-US" sz="2000" dirty="0">
              <a:solidFill>
                <a:prstClr val="white"/>
              </a:solidFill>
            </a:endParaRPr>
          </a:p>
        </p:txBody>
      </p:sp>
    </p:spTree>
    <p:extLst>
      <p:ext uri="{BB962C8B-B14F-4D97-AF65-F5344CB8AC3E}">
        <p14:creationId xmlns:p14="http://schemas.microsoft.com/office/powerpoint/2010/main" val="1095780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PXPICPATH" val="..\JPGSPNGS\HPE_DISCOVER_SESSIO_TITLE BAR.PNG"/>
  <p:tag name="PXPSD_PNGPATH" val="..\JPGSPNGS\"/>
  <p:tag name="PXPSD_PNGFILENAME" val="HPE_DISCOVER_SESSIO_TITLE BAR.PNG"/>
  <p:tag name="PXPSD_LAYERNAME" val="Title Bar"/>
  <p:tag name="PXPSD_PSDPATH" val="..\HPE Discover Deck Resources\HPE Discover Deck Resources\"/>
  <p:tag name="PXPSD_PSDFILENAME" val="HPE_Discover_Session_Decks_V5.psd"/>
  <p:tag name="PXPSD_PSDSOURCE" val="D:\Dropbox\HPE\HPE Discover Deck Resources\HPE Discover Deck Resources\HPE_Discover_Session_Decks_V5.psd"/>
  <p:tag name=" PXPSD_PSDSOURCELAYER" val="15"/>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HPE_Events_Metric_16x9_v6">
  <a:themeElements>
    <a:clrScheme name="HPE">
      <a:dk1>
        <a:sysClr val="windowText" lastClr="000000"/>
      </a:dk1>
      <a:lt1>
        <a:sysClr val="window" lastClr="FFFFFF"/>
      </a:lt1>
      <a:dk2>
        <a:srgbClr val="808285"/>
      </a:dk2>
      <a:lt2>
        <a:srgbClr val="C6C9CA"/>
      </a:lt2>
      <a:accent1>
        <a:srgbClr val="2AD2C9"/>
      </a:accent1>
      <a:accent2>
        <a:srgbClr val="614767"/>
      </a:accent2>
      <a:accent3>
        <a:srgbClr val="FF8D6D"/>
      </a:accent3>
      <a:accent4>
        <a:srgbClr val="5F7A76"/>
      </a:accent4>
      <a:accent5>
        <a:srgbClr val="C6C9CA"/>
      </a:accent5>
      <a:accent6>
        <a:srgbClr val="808285"/>
      </a:accent6>
      <a:hlink>
        <a:srgbClr val="01A982"/>
      </a:hlink>
      <a:folHlink>
        <a:srgbClr val="01A982"/>
      </a:folHlink>
    </a:clrScheme>
    <a:fontScheme name="MetricHPE">
      <a:majorFont>
        <a:latin typeface="MetricHPE"/>
        <a:ea typeface=""/>
        <a:cs typeface=""/>
      </a:majorFont>
      <a:minorFont>
        <a:latin typeface="MetricHP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6"/>
        </a:solidFill>
        <a:ln w="19050">
          <a:solidFill>
            <a:schemeClr val="accent6"/>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1|169|130">
      <a:srgbClr val="01A982"/>
    </a:custClr>
    <a:custClr name="128|116|110">
      <a:srgbClr val="80746E"/>
    </a:custClr>
    <a:custClr name="66|85|99">
      <a:srgbClr val="425563"/>
    </a:custClr>
  </a:custClrLst>
  <a:extLst>
    <a:ext uri="{05A4C25C-085E-4340-85A3-A5531E510DB2}">
      <thm15:themeFamily xmlns:thm15="http://schemas.microsoft.com/office/thememl/2012/main" name="D17MD_MetricHPE_sessionswhite_16x9_v2" id="{A1DF469B-E92C-41AC-B8EC-D116C26C042D}" vid="{AEB1840D-53EC-4369-9A2D-0DC0D89E49CF}"/>
    </a:ext>
  </a:extLst>
</a:theme>
</file>

<file path=ppt/theme/theme2.xml><?xml version="1.0" encoding="utf-8"?>
<a:theme xmlns:a="http://schemas.openxmlformats.org/drawingml/2006/main" name="HPE_Slide_Gallery_Arial_16x9_082917">
  <a:themeElements>
    <a:clrScheme name="HPE">
      <a:dk1>
        <a:sysClr val="windowText" lastClr="000000"/>
      </a:dk1>
      <a:lt1>
        <a:sysClr val="window" lastClr="FFFFFF"/>
      </a:lt1>
      <a:dk2>
        <a:srgbClr val="808285"/>
      </a:dk2>
      <a:lt2>
        <a:srgbClr val="C6C9CA"/>
      </a:lt2>
      <a:accent1>
        <a:srgbClr val="2AD2C9"/>
      </a:accent1>
      <a:accent2>
        <a:srgbClr val="614767"/>
      </a:accent2>
      <a:accent3>
        <a:srgbClr val="FF8D6D"/>
      </a:accent3>
      <a:accent4>
        <a:srgbClr val="5F7A76"/>
      </a:accent4>
      <a:accent5>
        <a:srgbClr val="C6C9CA"/>
      </a:accent5>
      <a:accent6>
        <a:srgbClr val="808285"/>
      </a:accent6>
      <a:hlink>
        <a:srgbClr val="01A982"/>
      </a:hlink>
      <a:folHlink>
        <a:srgbClr val="01A982"/>
      </a:folHlink>
    </a:clrScheme>
    <a:fontScheme name="MetricHPE">
      <a:majorFont>
        <a:latin typeface="MetricHPE"/>
        <a:ea typeface=""/>
        <a:cs typeface=""/>
      </a:majorFont>
      <a:minorFont>
        <a:latin typeface="MetricHP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6"/>
        </a:solidFill>
        <a:ln w="19050">
          <a:solidFill>
            <a:schemeClr val="accent6"/>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1|169|130">
      <a:srgbClr val="01A982"/>
    </a:custClr>
    <a:custClr name="128|116|110">
      <a:srgbClr val="80746E"/>
    </a:custClr>
    <a:custClr name="66|85|99">
      <a:srgbClr val="425563"/>
    </a:custClr>
  </a:custClrLst>
  <a:extLst>
    <a:ext uri="{05A4C25C-085E-4340-85A3-A5531E510DB2}">
      <thm15:themeFamily xmlns:thm15="http://schemas.microsoft.com/office/thememl/2012/main" name="D17MD_MetricHPE_sessionswhite_16x9_v2" id="{A1DF469B-E92C-41AC-B8EC-D116C26C042D}" vid="{EC8704B3-2D67-42BF-837B-EB02EC0209F7}"/>
    </a:ext>
  </a:extLst>
</a:theme>
</file>

<file path=ppt/theme/theme3.xml><?xml version="1.0" encoding="utf-8"?>
<a:theme xmlns:a="http://schemas.openxmlformats.org/drawingml/2006/main" name="HPE_Standard_Arial_16x9">
  <a:themeElements>
    <a:clrScheme name="HPE">
      <a:dk1>
        <a:sysClr val="windowText" lastClr="000000"/>
      </a:dk1>
      <a:lt1>
        <a:sysClr val="window" lastClr="FFFFFF"/>
      </a:lt1>
      <a:dk2>
        <a:srgbClr val="425563"/>
      </a:dk2>
      <a:lt2>
        <a:srgbClr val="C6C9CA"/>
      </a:lt2>
      <a:accent1>
        <a:srgbClr val="425563"/>
      </a:accent1>
      <a:accent2>
        <a:srgbClr val="2AD2C9"/>
      </a:accent2>
      <a:accent3>
        <a:srgbClr val="FF8D6D"/>
      </a:accent3>
      <a:accent4>
        <a:srgbClr val="5B4767"/>
      </a:accent4>
      <a:accent5>
        <a:srgbClr val="617D78"/>
      </a:accent5>
      <a:accent6>
        <a:srgbClr val="C6C9CA"/>
      </a:accent6>
      <a:hlink>
        <a:srgbClr val="617D78"/>
      </a:hlink>
      <a:folHlink>
        <a:srgbClr val="87878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1"/>
        </a:solidFill>
        <a:ln w="19050">
          <a:solidFill>
            <a:schemeClr val="accent1"/>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0|179|136">
      <a:srgbClr val="00B388"/>
    </a:custClr>
    <a:custClr name="135|123|117">
      <a:srgbClr val="877B75"/>
    </a:custClr>
    <a:custClr name="135|135|135">
      <a:srgbClr val="878787"/>
    </a:custClr>
  </a:custClrLst>
  <a:extLst>
    <a:ext uri="{05A4C25C-085E-4340-85A3-A5531E510DB2}">
      <thm15:themeFamily xmlns:thm15="http://schemas.microsoft.com/office/thememl/2012/main" name="HPE_Standard_Arial_16x9.potx" id="{21F84462-1C9F-438F-A772-0EBAD7B3BCD8}" vid="{077F0EBE-C80C-4B61-8BF1-0309CF31637A}"/>
    </a:ext>
  </a:extLst>
</a:theme>
</file>

<file path=ppt/theme/theme4.xml><?xml version="1.0" encoding="utf-8"?>
<a:theme xmlns:a="http://schemas.openxmlformats.org/drawingml/2006/main" name="Bullets">
  <a:themeElements>
    <a:clrScheme name="HPE">
      <a:dk1>
        <a:sysClr val="windowText" lastClr="000000"/>
      </a:dk1>
      <a:lt1>
        <a:sysClr val="window" lastClr="FFFFFF"/>
      </a:lt1>
      <a:dk2>
        <a:srgbClr val="000000"/>
      </a:dk2>
      <a:lt2>
        <a:srgbClr val="614767"/>
      </a:lt2>
      <a:accent1>
        <a:srgbClr val="5F7A76"/>
      </a:accent1>
      <a:accent2>
        <a:srgbClr val="425563"/>
      </a:accent2>
      <a:accent3>
        <a:srgbClr val="FF8D6D"/>
      </a:accent3>
      <a:accent4>
        <a:srgbClr val="00B389"/>
      </a:accent4>
      <a:accent5>
        <a:srgbClr val="2BD5CC"/>
      </a:accent5>
      <a:accent6>
        <a:srgbClr val="847871"/>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wrap="square" lIns="217728" tIns="108864" rIns="217728" bIns="108864" rtlCol="0">
        <a:noAutofit/>
      </a:bodyPr>
      <a:lstStyle>
        <a:defPPr marL="341313" indent="-341313">
          <a:defRPr sz="4200" dirty="0" err="1">
            <a:latin typeface="MetricHPE" pitchFamily="34" charset="0"/>
          </a:defRPr>
        </a:defPPr>
      </a:lstStyle>
    </a:txDef>
  </a:objectDefaults>
  <a:extraClrSchemeLst/>
</a:theme>
</file>

<file path=ppt/theme/theme5.xml><?xml version="1.0" encoding="utf-8"?>
<a:theme xmlns:a="http://schemas.openxmlformats.org/drawingml/2006/main" name="Office Theme">
  <a:themeElements>
    <a:clrScheme name="HPE">
      <a:dk1>
        <a:sysClr val="windowText" lastClr="000000"/>
      </a:dk1>
      <a:lt1>
        <a:sysClr val="window" lastClr="FFFFFF"/>
      </a:lt1>
      <a:dk2>
        <a:srgbClr val="808285"/>
      </a:dk2>
      <a:lt2>
        <a:srgbClr val="C6C9CA"/>
      </a:lt2>
      <a:accent1>
        <a:srgbClr val="2AD2C9"/>
      </a:accent1>
      <a:accent2>
        <a:srgbClr val="614767"/>
      </a:accent2>
      <a:accent3>
        <a:srgbClr val="FF8D6D"/>
      </a:accent3>
      <a:accent4>
        <a:srgbClr val="5F7A76"/>
      </a:accent4>
      <a:accent5>
        <a:srgbClr val="C6C9CA"/>
      </a:accent5>
      <a:accent6>
        <a:srgbClr val="808285"/>
      </a:accent6>
      <a:hlink>
        <a:srgbClr val="01A982"/>
      </a:hlink>
      <a:folHlink>
        <a:srgbClr val="01A982"/>
      </a:folHlink>
    </a:clrScheme>
    <a:fontScheme name="MetricHPE">
      <a:majorFont>
        <a:latin typeface="MetricHPE"/>
        <a:ea typeface=""/>
        <a:cs typeface=""/>
      </a:majorFont>
      <a:minorFont>
        <a:latin typeface="MetricHP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1"/>
        </a:solidFill>
        <a:ln w="19050">
          <a:solidFill>
            <a:schemeClr val="accent1"/>
          </a:solidFill>
        </a:ln>
      </a:spPr>
      <a:bodyPr rtlCol="0" anchor="ct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1|169|130">
      <a:srgbClr val="01A982"/>
    </a:custClr>
    <a:custClr name="128|116|110">
      <a:srgbClr val="80746E"/>
    </a:custClr>
    <a:custClr name="66|85|99">
      <a:srgbClr val="425563"/>
    </a:custClr>
  </a:custClr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HPE">
      <a:dk1>
        <a:sysClr val="windowText" lastClr="000000"/>
      </a:dk1>
      <a:lt1>
        <a:sysClr val="window" lastClr="FFFFFF"/>
      </a:lt1>
      <a:dk2>
        <a:srgbClr val="808285"/>
      </a:dk2>
      <a:lt2>
        <a:srgbClr val="C6C9CA"/>
      </a:lt2>
      <a:accent1>
        <a:srgbClr val="2AD2C9"/>
      </a:accent1>
      <a:accent2>
        <a:srgbClr val="614767"/>
      </a:accent2>
      <a:accent3>
        <a:srgbClr val="FF8D6D"/>
      </a:accent3>
      <a:accent4>
        <a:srgbClr val="5F7A76"/>
      </a:accent4>
      <a:accent5>
        <a:srgbClr val="C6C9CA"/>
      </a:accent5>
      <a:accent6>
        <a:srgbClr val="808285"/>
      </a:accent6>
      <a:hlink>
        <a:srgbClr val="01A982"/>
      </a:hlink>
      <a:folHlink>
        <a:srgbClr val="01A982"/>
      </a:folHlink>
    </a:clrScheme>
    <a:fontScheme name="MetricHPE">
      <a:majorFont>
        <a:latin typeface="MetricHPE"/>
        <a:ea typeface=""/>
        <a:cs typeface=""/>
      </a:majorFont>
      <a:minorFont>
        <a:latin typeface="MetricHP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1"/>
        </a:solidFill>
        <a:ln w="19050">
          <a:solidFill>
            <a:schemeClr val="accent1"/>
          </a:solidFill>
        </a:ln>
      </a:spPr>
      <a:bodyPr rtlCol="0" anchor="ct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1|169|130">
      <a:srgbClr val="01A982"/>
    </a:custClr>
    <a:custClr name="128|116|110">
      <a:srgbClr val="80746E"/>
    </a:custClr>
    <a:custClr name="66|85|99">
      <a:srgbClr val="425563"/>
    </a:custClr>
  </a:custClrLst>
</a:theme>
</file>

<file path=docProps/app.xml><?xml version="1.0" encoding="utf-8"?>
<Properties xmlns="http://schemas.openxmlformats.org/officeDocument/2006/extended-properties" xmlns:vt="http://schemas.openxmlformats.org/officeDocument/2006/docPropsVTypes">
  <Template>HPE_Events_Metric_16x9_v6</Template>
  <TotalTime>8025</TotalTime>
  <Words>973</Words>
  <Application>Microsoft Office PowerPoint</Application>
  <PresentationFormat>Widescreen</PresentationFormat>
  <Paragraphs>207</Paragraphs>
  <Slides>11</Slides>
  <Notes>9</Notes>
  <HiddenSlides>0</HiddenSlides>
  <MMClips>0</MMClips>
  <ScaleCrop>false</ScaleCrop>
  <HeadingPairs>
    <vt:vector size="8" baseType="variant">
      <vt:variant>
        <vt:lpstr>Fonts Used</vt:lpstr>
      </vt:variant>
      <vt:variant>
        <vt:i4>11</vt:i4>
      </vt:variant>
      <vt:variant>
        <vt:lpstr>Theme</vt:lpstr>
      </vt:variant>
      <vt:variant>
        <vt:i4>4</vt:i4>
      </vt:variant>
      <vt:variant>
        <vt:lpstr>Embedded OLE Servers</vt:lpstr>
      </vt:variant>
      <vt:variant>
        <vt:i4>1</vt:i4>
      </vt:variant>
      <vt:variant>
        <vt:lpstr>Slide Titles</vt:lpstr>
      </vt:variant>
      <vt:variant>
        <vt:i4>11</vt:i4>
      </vt:variant>
    </vt:vector>
  </HeadingPairs>
  <TitlesOfParts>
    <vt:vector size="27" baseType="lpstr">
      <vt:lpstr>Arial</vt:lpstr>
      <vt:lpstr>Symbol</vt:lpstr>
      <vt:lpstr>Metric Regular</vt:lpstr>
      <vt:lpstr>Times New Roman</vt:lpstr>
      <vt:lpstr>MetricHPE Thin</vt:lpstr>
      <vt:lpstr>MetricHPE Light</vt:lpstr>
      <vt:lpstr>HP Simplified</vt:lpstr>
      <vt:lpstr>Calibri</vt:lpstr>
      <vt:lpstr>MetricHPE</vt:lpstr>
      <vt:lpstr>ＭＳ Ｐゴシック</vt:lpstr>
      <vt:lpstr>MetricHPE Semibold</vt:lpstr>
      <vt:lpstr>HPE_Events_Metric_16x9_v6</vt:lpstr>
      <vt:lpstr>HPE_Slide_Gallery_Arial_16x9_082917</vt:lpstr>
      <vt:lpstr>HPE_Standard_Arial_16x9</vt:lpstr>
      <vt:lpstr>Bullets</vt:lpstr>
      <vt:lpstr>think-cell Slide</vt:lpstr>
      <vt:lpstr>PowerPoint Presentation</vt:lpstr>
      <vt:lpstr>HPE Big Picture</vt:lpstr>
      <vt:lpstr>Building on our momentum to simplify Hybrid IT</vt:lpstr>
      <vt:lpstr>PowerPoint Presentation</vt:lpstr>
      <vt:lpstr>OneSphere Intent</vt:lpstr>
      <vt:lpstr>Enabling IT, LOB and Developers to work together faster</vt:lpstr>
      <vt:lpstr>As a service portal for all stakeholders</vt:lpstr>
      <vt:lpstr>PowerPoint Presentation</vt:lpstr>
      <vt:lpstr>PowerPoint Presentation</vt:lpstr>
      <vt:lpstr>Only HPE helps you realize an end-to-end multi-cloud solution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Mccaleb, Robert</cp:lastModifiedBy>
  <cp:revision>49</cp:revision>
  <dcterms:created xsi:type="dcterms:W3CDTF">2017-08-22T18:13:50Z</dcterms:created>
  <dcterms:modified xsi:type="dcterms:W3CDTF">2018-06-04T22:11:20Z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4673705</vt:lpwstr>
  </property>
  <property fmtid="{D5CDD505-2E9C-101B-9397-08002B2CF9AE}" pid="3" name="NXPowerLiteSettings">
    <vt:lpwstr>C7000400038000</vt:lpwstr>
  </property>
  <property fmtid="{D5CDD505-2E9C-101B-9397-08002B2CF9AE}" pid="4" name="NXPowerLiteVersion">
    <vt:lpwstr>D7.1.5</vt:lpwstr>
  </property>
</Properties>
</file>